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8" r:id="rId4"/>
    <p:sldId id="265" r:id="rId5"/>
    <p:sldId id="261" r:id="rId6"/>
    <p:sldId id="262" r:id="rId7"/>
    <p:sldId id="267" r:id="rId8"/>
    <p:sldId id="268" r:id="rId9"/>
    <p:sldId id="263" r:id="rId10"/>
    <p:sldId id="266" r:id="rId11"/>
    <p:sldId id="269" r:id="rId12"/>
    <p:sldId id="270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E95D2-5477-4BEB-AF65-E79B532831D0}" type="datetimeFigureOut">
              <a:rPr lang="cs-CZ" smtClean="0"/>
              <a:t>14. 3. 2022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A801F-A763-49F0-9340-9CE6E525A0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829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68DE67-1BFE-4B37-BFF2-B86BD3E19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80DB342-C423-43CF-8A98-0C87E15A8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532C7AE-754D-487E-BAB1-051418C6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3758791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EE7D89-7E9F-4B05-83A2-B44959254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E018707-03C8-46D1-B798-CCB12E535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0A87912-12C0-43C5-821B-918650C5A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3114313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E56EE464-5DD3-4041-B4D2-1291CE992C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1F99CFC-FB2D-470A-858D-95612AE08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915DBE-BDF2-4055-AF18-FBB773748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387522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BC4894-B2DA-441B-BC28-C66BF3C53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29C4FF5-FF0E-4DE9-AC12-E1F5E29B2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31B5451-B7E0-48B2-9F9F-2B638770E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73730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33D67A-6C03-4222-A48F-1C4CFB753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01A7D9D5-7A26-49F8-BE6A-38AE5234B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0E74540-31A8-4139-A456-9E6D807D0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928597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7F6455-B2CA-4E81-891B-1AFB6CE42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5CAE9A1-D7A7-4A01-82EA-75340C9E3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44CC34C5-5114-4577-864A-604EE4938F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700EB63-55EE-4AFD-82D0-16C2ABBAA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8861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B1D775-BD07-4564-8C2B-177B2B56E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AB2E856-0B53-485E-9070-1BF54FFC6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5D30BB9C-C25C-47E0-A5A7-5B0D011EA0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1581CA38-3004-4BB0-A625-30E2008B55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29E876CC-5FB3-48CA-B844-E2F9BF68E2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C1199C1-628E-46E9-A512-5401616EA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168677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B89DC5-ADB1-48C3-8528-09BB4EF6B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9F3A7104-2765-4DC6-97CF-FD25051B8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771433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9DD441B6-499C-414C-A3D7-5D494BA17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2798480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05EDA-329B-404D-90D4-B9734A072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EA6B376-5F0D-40B7-950F-FF2F890CBC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0B487BCD-07EE-4C41-90BD-C5282858D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E854C7E-C4C0-4892-99D3-658E5314A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8533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8E48C7-43AD-455E-8D05-2245B1F04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8827DABC-1041-4517-BBBC-8998064443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5E028655-D3FC-4A85-A798-692589C4D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EF5A51C-6B69-4A75-9DBE-7F362CFE7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Středoškolská odborná činnost 2020</a:t>
            </a:r>
          </a:p>
        </p:txBody>
      </p:sp>
    </p:spTree>
    <p:extLst>
      <p:ext uri="{BB962C8B-B14F-4D97-AF65-F5344CB8AC3E}">
        <p14:creationId xmlns:p14="http://schemas.microsoft.com/office/powerpoint/2010/main" val="581569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03BD797-EAB1-4449-B220-C0D620413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6C9350D1-0950-4CD7-9C36-4F055C226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019F95A-9100-4BB4-86EA-2168467D68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61917" y="6369797"/>
            <a:ext cx="3173506" cy="3651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/>
              <a:t>Středoškolská odborná činnost 2020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4F54974-254F-49ED-AE38-4CC4B51D410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954" y="6199701"/>
            <a:ext cx="334219" cy="58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8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6BC8612-9103-4582-A3A5-A7B9AA0BF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917" y="2617692"/>
            <a:ext cx="11604812" cy="3446932"/>
          </a:xfrm>
        </p:spPr>
        <p:txBody>
          <a:bodyPr>
            <a:normAutofit fontScale="90000"/>
          </a:bodyPr>
          <a:lstStyle/>
          <a:p>
            <a:pPr algn="l"/>
            <a:r>
              <a:rPr lang="cs-CZ" sz="4400" dirty="0">
                <a:latin typeface="Cambria" panose="02040503050406030204" pitchFamily="18" charset="0"/>
                <a:cs typeface="Adobe Gurmukhi" panose="01010101010101010101" pitchFamily="50" charset="0"/>
              </a:rPr>
              <a:t>Název práce: </a:t>
            </a:r>
            <a:r>
              <a:rPr lang="cs-CZ" sz="4400" b="1" dirty="0">
                <a:latin typeface="Cambria" panose="02040503050406030204" pitchFamily="18" charset="0"/>
                <a:cs typeface="Adobe Gurmukhi" panose="01010101010101010101" pitchFamily="50" charset="0"/>
              </a:rPr>
              <a:t>Příprava prekurzorů makrocyklických analogů pepstatinu A</a:t>
            </a:r>
            <a:br>
              <a:rPr lang="cs-CZ" sz="1600" dirty="0">
                <a:latin typeface="Cambria" panose="02040503050406030204" pitchFamily="18" charset="0"/>
                <a:cs typeface="Adobe Gurmukhi" panose="01010101010101010101" pitchFamily="50" charset="0"/>
              </a:rPr>
            </a:br>
            <a:br>
              <a:rPr lang="cs-CZ" sz="2200" dirty="0">
                <a:latin typeface="Cambria" panose="02040503050406030204" pitchFamily="18" charset="0"/>
                <a:cs typeface="Adobe Gurmukhi" panose="01010101010101010101" pitchFamily="50" charset="0"/>
              </a:rPr>
            </a:br>
            <a:r>
              <a:rPr lang="cs-CZ" sz="4400" dirty="0">
                <a:latin typeface="Cambria" panose="02040503050406030204" pitchFamily="18" charset="0"/>
                <a:cs typeface="Adobe Gurmukhi" panose="01010101010101010101" pitchFamily="50" charset="0"/>
              </a:rPr>
              <a:t>Jméno: 	Pavel Říkovský</a:t>
            </a:r>
            <a:br>
              <a:rPr lang="cs-CZ" sz="1600" dirty="0">
                <a:latin typeface="Cambria" panose="02040503050406030204" pitchFamily="18" charset="0"/>
                <a:cs typeface="Adobe Gurmukhi" panose="01010101010101010101" pitchFamily="50" charset="0"/>
              </a:rPr>
            </a:br>
            <a:br>
              <a:rPr lang="cs-CZ" sz="2200" dirty="0">
                <a:latin typeface="Cambria" panose="02040503050406030204" pitchFamily="18" charset="0"/>
                <a:cs typeface="Adobe Gurmukhi" panose="01010101010101010101" pitchFamily="50" charset="0"/>
              </a:rPr>
            </a:br>
            <a:r>
              <a:rPr lang="cs-CZ" sz="4400" dirty="0">
                <a:latin typeface="Cambria" panose="02040503050406030204" pitchFamily="18" charset="0"/>
                <a:cs typeface="Adobe Gurmukhi" panose="01010101010101010101" pitchFamily="50" charset="0"/>
              </a:rPr>
              <a:t>Škola: 	Gymnázium Na Vítězné pláni</a:t>
            </a:r>
            <a:br>
              <a:rPr lang="cs-CZ" sz="4400" dirty="0">
                <a:latin typeface="Cambria" panose="02040503050406030204" pitchFamily="18" charset="0"/>
                <a:cs typeface="Adobe Gurmukhi" panose="01010101010101010101" pitchFamily="50" charset="0"/>
              </a:rPr>
            </a:br>
            <a:r>
              <a:rPr lang="cs-CZ" sz="4400" dirty="0">
                <a:latin typeface="Cambria" panose="02040503050406030204" pitchFamily="18" charset="0"/>
                <a:cs typeface="Adobe Gurmukhi" panose="01010101010101010101" pitchFamily="50" charset="0"/>
              </a:rPr>
              <a:t>Kraj: 	Hlavní město Praha </a:t>
            </a:r>
            <a:endParaRPr lang="cs-CZ" dirty="0">
              <a:latin typeface="Cambria" panose="02040503050406030204" pitchFamily="18" charset="0"/>
              <a:cs typeface="Adobe Gurmukhi" panose="01010101010101010101" pitchFamily="50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C7560B1-72B6-4800-9480-2B7B735FD7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6"/>
          <a:stretch/>
        </p:blipFill>
        <p:spPr>
          <a:xfrm>
            <a:off x="1" y="0"/>
            <a:ext cx="4603376" cy="2662518"/>
          </a:xfrm>
          <a:prstGeom prst="rect">
            <a:avLst/>
          </a:prstGeom>
        </p:spPr>
      </p:pic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7B2C3B0-DD33-46E3-89B7-181610C19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3C86918-7174-4C10-AE58-66D312E70443}"/>
              </a:ext>
            </a:extLst>
          </p:cNvPr>
          <p:cNvSpPr txBox="1"/>
          <p:nvPr/>
        </p:nvSpPr>
        <p:spPr>
          <a:xfrm>
            <a:off x="5446059" y="793376"/>
            <a:ext cx="61004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>
                <a:latin typeface="Cambria" panose="02040503050406030204" pitchFamily="18" charset="0"/>
                <a:ea typeface="+mj-ea"/>
                <a:cs typeface="+mj-cs"/>
              </a:rPr>
              <a:t>Obor: Chemie</a:t>
            </a:r>
          </a:p>
        </p:txBody>
      </p:sp>
    </p:spTree>
    <p:extLst>
      <p:ext uri="{BB962C8B-B14F-4D97-AF65-F5344CB8AC3E}">
        <p14:creationId xmlns:p14="http://schemas.microsoft.com/office/powerpoint/2010/main" val="1393158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515866-E3D9-422D-86B9-9662833DD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Význam práce </a:t>
            </a:r>
            <a:r>
              <a:rPr lang="cs-CZ" sz="3600" dirty="0">
                <a:latin typeface="Cambria" panose="02040503050406030204" pitchFamily="18" charset="0"/>
              </a:rPr>
              <a:t>– proč a k čemu? </a:t>
            </a:r>
            <a:endParaRPr lang="cs-CZ" dirty="0">
              <a:latin typeface="Cambria" panose="02040503050406030204" pitchFamily="18" charset="0"/>
            </a:endParaRP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3B8CD76-0C13-4A26-B605-1D939F6A4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2D57EAC9-396F-4952-8940-A37A40F2BA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06301"/>
              </p:ext>
            </p:extLst>
          </p:nvPr>
        </p:nvGraphicFramePr>
        <p:xfrm>
          <a:off x="6096000" y="1611629"/>
          <a:ext cx="4146573" cy="3634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CS ChemDraw Drawing" r:id="rId3" imgW="1775106" imgH="1555842" progId="ChemDraw.Document.6.0">
                  <p:embed/>
                </p:oleObj>
              </mc:Choice>
              <mc:Fallback>
                <p:oleObj name="CS ChemDraw Drawing" r:id="rId3" imgW="1775106" imgH="1555842" progId="ChemDraw.Document.6.0">
                  <p:embed/>
                  <p:pic>
                    <p:nvPicPr>
                      <p:cNvPr id="5" name="Objekt 4">
                        <a:extLst>
                          <a:ext uri="{FF2B5EF4-FFF2-40B4-BE49-F238E27FC236}">
                            <a16:creationId xmlns:a16="http://schemas.microsoft.com/office/drawing/2014/main" id="{2D57EAC9-396F-4952-8940-A37A40F2BA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0" y="1611629"/>
                        <a:ext cx="4146573" cy="3634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7C3CE6BD-BF38-4BDC-84A3-8F4EBD03BE85}"/>
              </a:ext>
            </a:extLst>
          </p:cNvPr>
          <p:cNvSpPr txBox="1"/>
          <p:nvPr/>
        </p:nvSpPr>
        <p:spPr>
          <a:xfrm>
            <a:off x="838200" y="1812608"/>
            <a:ext cx="48239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cyklo[(Br)PheSta-Val-Atr]</a:t>
            </a:r>
            <a:endParaRPr lang="en-GB" sz="2800" dirty="0"/>
          </a:p>
          <a:p>
            <a:endParaRPr lang="cs-CZ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Makrocyklický analog pepstatinu 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Prekurzor makrocyklických inhibitorů CatD </a:t>
            </a:r>
            <a:br>
              <a:rPr lang="cs-CZ" sz="2800" dirty="0"/>
            </a:br>
            <a:r>
              <a:rPr lang="cs-CZ" sz="2800" dirty="0"/>
              <a:t>(analogických pepstatinu 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  <a:p>
            <a:endParaRPr lang="cs-CZ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980338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8B7FF7-A908-4FB8-80D3-A1E790AAC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>
                <a:latin typeface="Cambria" panose="02040503050406030204" pitchFamily="18" charset="0"/>
              </a:rPr>
              <a:t>Průběh práce a výsledky</a:t>
            </a:r>
            <a:endParaRPr lang="en-GB" sz="40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2D7D6E3-5359-4E61-80C5-ABAF24288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56318"/>
          </a:xfrm>
        </p:spPr>
        <p:txBody>
          <a:bodyPr/>
          <a:lstStyle/>
          <a:p>
            <a:r>
              <a:rPr lang="cs-CZ" dirty="0"/>
              <a:t>Oba prekurzory byly úspěšně připraveny  </a:t>
            </a:r>
            <a:endParaRPr lang="en-GB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9B3AE9A5-D176-4981-925D-40B48F634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FFF2EB95-4677-4051-8C63-7D2271E91B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636873"/>
              </p:ext>
            </p:extLst>
          </p:nvPr>
        </p:nvGraphicFramePr>
        <p:xfrm>
          <a:off x="1191578" y="2728097"/>
          <a:ext cx="3136309" cy="186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CS ChemDraw Drawing" r:id="rId3" imgW="1552353" imgH="924764" progId="ChemDraw.Document.6.0">
                  <p:embed/>
                </p:oleObj>
              </mc:Choice>
              <mc:Fallback>
                <p:oleObj name="CS ChemDraw Drawing" r:id="rId3" imgW="1552353" imgH="92476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1578" y="2728097"/>
                        <a:ext cx="3136309" cy="186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>
            <a:extLst>
              <a:ext uri="{FF2B5EF4-FFF2-40B4-BE49-F238E27FC236}">
                <a16:creationId xmlns:a16="http://schemas.microsoft.com/office/drawing/2014/main" id="{7C7046EC-C4D5-4812-8990-21DF4B9C54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293376"/>
              </p:ext>
            </p:extLst>
          </p:nvPr>
        </p:nvGraphicFramePr>
        <p:xfrm>
          <a:off x="4327887" y="4120955"/>
          <a:ext cx="6584505" cy="953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CS ChemDraw Drawing" r:id="rId5" imgW="3256753" imgH="471710" progId="ChemDraw.Document.6.0">
                  <p:embed/>
                </p:oleObj>
              </mc:Choice>
              <mc:Fallback>
                <p:oleObj name="CS ChemDraw Drawing" r:id="rId5" imgW="3256753" imgH="471710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7887" y="4120955"/>
                        <a:ext cx="6584505" cy="9534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C7270C20-7FD1-4293-A6FA-D34B65718B1B}"/>
              </a:ext>
            </a:extLst>
          </p:cNvPr>
          <p:cNvSpPr txBox="1"/>
          <p:nvPr/>
        </p:nvSpPr>
        <p:spPr>
          <a:xfrm>
            <a:off x="1386874" y="4874384"/>
            <a:ext cx="1619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Prekurzor </a:t>
            </a:r>
            <a:r>
              <a:rPr lang="cs-CZ" sz="2000" b="1" dirty="0"/>
              <a:t>A</a:t>
            </a:r>
            <a:endParaRPr lang="en-GB" sz="2000" b="1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0218FC2-BB6D-46E5-BCF9-1A4C48F3AD84}"/>
              </a:ext>
            </a:extLst>
          </p:cNvPr>
          <p:cNvSpPr txBox="1"/>
          <p:nvPr/>
        </p:nvSpPr>
        <p:spPr>
          <a:xfrm>
            <a:off x="7620139" y="3429000"/>
            <a:ext cx="242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Výsledný prekurzor </a:t>
            </a:r>
            <a:r>
              <a:rPr lang="cs-CZ" sz="2000" b="1" dirty="0"/>
              <a:t>B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12680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DCB426-0474-499A-A19B-B604BAE7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>
                <a:latin typeface="Cambria" panose="02040503050406030204" pitchFamily="18" charset="0"/>
              </a:rPr>
              <a:t>Průběh práce a výsledky</a:t>
            </a:r>
            <a:endParaRPr lang="en-GB" sz="4000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6D46B26-66E1-4982-876F-3A862581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648AB0B0-690A-488A-A6F9-AD3ACE433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625624"/>
              </p:ext>
            </p:extLst>
          </p:nvPr>
        </p:nvGraphicFramePr>
        <p:xfrm>
          <a:off x="2153419" y="1601612"/>
          <a:ext cx="7885162" cy="451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CS ChemDraw Drawing" r:id="rId3" imgW="6232806" imgH="3569003" progId="ChemDraw.Document.6.0">
                  <p:embed/>
                </p:oleObj>
              </mc:Choice>
              <mc:Fallback>
                <p:oleObj name="CS ChemDraw Drawing" r:id="rId3" imgW="6232806" imgH="356900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3419" y="1601612"/>
                        <a:ext cx="7885162" cy="451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697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DCB426-0474-499A-A19B-B604BAE7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>
                <a:latin typeface="Cambria" panose="02040503050406030204" pitchFamily="18" charset="0"/>
              </a:rPr>
              <a:t>Průběh práce a výsledky</a:t>
            </a:r>
            <a:endParaRPr lang="en-GB" sz="4000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6D46B26-66E1-4982-876F-3A862581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7" name="Objekt 6">
            <a:extLst>
              <a:ext uri="{FF2B5EF4-FFF2-40B4-BE49-F238E27FC236}">
                <a16:creationId xmlns:a16="http://schemas.microsoft.com/office/drawing/2014/main" id="{AF56ABDC-9E9C-471E-87C8-7858ADC3EF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987648"/>
              </p:ext>
            </p:extLst>
          </p:nvPr>
        </p:nvGraphicFramePr>
        <p:xfrm>
          <a:off x="1360684" y="1335949"/>
          <a:ext cx="9470632" cy="4572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CS ChemDraw Drawing" r:id="rId3" imgW="7296593" imgH="3523164" progId="ChemDraw.Document.6.0">
                  <p:embed/>
                </p:oleObj>
              </mc:Choice>
              <mc:Fallback>
                <p:oleObj name="CS ChemDraw Drawing" r:id="rId3" imgW="7296593" imgH="3523164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0684" y="1335949"/>
                        <a:ext cx="9470632" cy="4572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8557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DCB426-0474-499A-A19B-B604BAE7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>
                <a:latin typeface="Cambria" panose="02040503050406030204" pitchFamily="18" charset="0"/>
              </a:rPr>
              <a:t>Průběh práce a výsledky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AA8247-037D-49A3-BF79-C4B46DF29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cs-CZ" dirty="0"/>
              <a:t>Struktury všech látek byly potvrzeny instrumentální analýzou:</a:t>
            </a:r>
          </a:p>
          <a:p>
            <a:pPr lvl="1">
              <a:lnSpc>
                <a:spcPct val="114000"/>
              </a:lnSpc>
            </a:pPr>
            <a:r>
              <a:rPr lang="cs-CZ" sz="2800" baseline="30000" dirty="0"/>
              <a:t>1</a:t>
            </a:r>
            <a:r>
              <a:rPr lang="cs-CZ" sz="2800" dirty="0"/>
              <a:t>H-NMR	</a:t>
            </a:r>
            <a:r>
              <a:rPr lang="cs-CZ" i="1" dirty="0"/>
              <a:t>(vodíková nukleární magnetická resonance)</a:t>
            </a:r>
          </a:p>
          <a:p>
            <a:pPr lvl="1">
              <a:lnSpc>
                <a:spcPct val="114000"/>
              </a:lnSpc>
            </a:pPr>
            <a:r>
              <a:rPr lang="cs-CZ" sz="2800" baseline="30000" dirty="0"/>
              <a:t>13</a:t>
            </a:r>
            <a:r>
              <a:rPr lang="cs-CZ" sz="2800" dirty="0"/>
              <a:t>C-NMR	</a:t>
            </a:r>
            <a:r>
              <a:rPr lang="cs-CZ" i="1" dirty="0"/>
              <a:t>(uhlíková nukleární magnetická resonance)</a:t>
            </a:r>
            <a:endParaRPr lang="cs-CZ" sz="2800" i="1" dirty="0"/>
          </a:p>
          <a:p>
            <a:pPr lvl="1">
              <a:lnSpc>
                <a:spcPct val="114000"/>
              </a:lnSpc>
            </a:pPr>
            <a:r>
              <a:rPr lang="cs-CZ" sz="2800" dirty="0"/>
              <a:t>ESI MS		</a:t>
            </a:r>
            <a:r>
              <a:rPr lang="cs-CZ" i="1" dirty="0"/>
              <a:t>(hmotnostní spektrometrie)</a:t>
            </a:r>
          </a:p>
          <a:p>
            <a:pPr lvl="1">
              <a:lnSpc>
                <a:spcPct val="114000"/>
              </a:lnSpc>
            </a:pPr>
            <a:r>
              <a:rPr lang="cs-CZ" sz="2800" dirty="0"/>
              <a:t>HR ESI MS	</a:t>
            </a:r>
            <a:r>
              <a:rPr lang="cs-CZ" i="1" dirty="0"/>
              <a:t>(hmotnostní spektrometrie o vysokém rozlišení)</a:t>
            </a:r>
          </a:p>
          <a:p>
            <a:pPr lvl="1">
              <a:lnSpc>
                <a:spcPct val="114000"/>
              </a:lnSpc>
            </a:pPr>
            <a:endParaRPr lang="cs-CZ" i="1" dirty="0"/>
          </a:p>
          <a:p>
            <a:pPr>
              <a:lnSpc>
                <a:spcPct val="114000"/>
              </a:lnSpc>
            </a:pPr>
            <a:r>
              <a:rPr lang="cs-CZ" sz="2400" i="1" dirty="0"/>
              <a:t>... NMR spektra uvedena na konci práce v přílohách</a:t>
            </a:r>
          </a:p>
          <a:p>
            <a:pPr lvl="1">
              <a:lnSpc>
                <a:spcPct val="114000"/>
              </a:lnSpc>
            </a:pPr>
            <a:endParaRPr lang="en-GB" sz="2800" baseline="30000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6D46B26-66E1-4982-876F-3A862581A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</p:spTree>
    <p:extLst>
      <p:ext uri="{BB962C8B-B14F-4D97-AF65-F5344CB8AC3E}">
        <p14:creationId xmlns:p14="http://schemas.microsoft.com/office/powerpoint/2010/main" val="1596973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F19A55B-8BFA-47F3-8F9F-CF2B6D19E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>
                <a:latin typeface="Cambria" panose="02040503050406030204" pitchFamily="18" charset="0"/>
              </a:rPr>
              <a:t>Závěr</a:t>
            </a:r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7D2D9A-0B5A-4CDB-AEAC-D4D325F58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cs-CZ" dirty="0"/>
              <a:t>Oba cílové prekurzory úspěšně připraveny</a:t>
            </a:r>
          </a:p>
          <a:p>
            <a:pPr>
              <a:spcAft>
                <a:spcPts val="800"/>
              </a:spcAft>
            </a:pPr>
            <a:r>
              <a:rPr lang="cs-CZ" dirty="0"/>
              <a:t>Struktury spolehlivě potvrzeny moderními instrumentálními analytickými metodami</a:t>
            </a:r>
          </a:p>
          <a:p>
            <a:pPr>
              <a:spcAft>
                <a:spcPts val="800"/>
              </a:spcAft>
            </a:pPr>
            <a:r>
              <a:rPr lang="cs-CZ" dirty="0"/>
              <a:t>Současným cílem je syntetizovat finální makrocyklický prekurzor z obou připravených látek </a:t>
            </a:r>
          </a:p>
          <a:p>
            <a:pPr>
              <a:spcAft>
                <a:spcPts val="800"/>
              </a:spcAft>
            </a:pPr>
            <a:r>
              <a:rPr lang="cs-CZ" dirty="0"/>
              <a:t>Dalším vzdáleným cílem je připravit knihovnu makrocyklických analogů pepstatinu A a podrobit je biochemickým testům</a:t>
            </a:r>
          </a:p>
          <a:p>
            <a:pPr marL="0" indent="0">
              <a:spcAft>
                <a:spcPts val="800"/>
              </a:spcAft>
              <a:buNone/>
            </a:pPr>
            <a:endParaRPr lang="cs-CZ" dirty="0"/>
          </a:p>
          <a:p>
            <a:endParaRPr lang="en-GB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E97EE83-D348-4797-82D7-DB5776F46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</p:spTree>
    <p:extLst>
      <p:ext uri="{BB962C8B-B14F-4D97-AF65-F5344CB8AC3E}">
        <p14:creationId xmlns:p14="http://schemas.microsoft.com/office/powerpoint/2010/main" val="1198253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C594014-28C3-4A4C-9F39-429B318E9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824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000" dirty="0">
                <a:latin typeface="Cambria" panose="02040503050406030204" pitchFamily="18" charset="0"/>
              </a:rPr>
              <a:t>Děkuji za pozornost! </a:t>
            </a:r>
            <a:r>
              <a:rPr lang="cs-CZ" sz="4000" dirty="0">
                <a:latin typeface="Cambria" panose="02040503050406030204" pitchFamily="18" charset="0"/>
                <a:sym typeface="Wingdings" panose="05000000000000000000" pitchFamily="2" charset="2"/>
              </a:rPr>
              <a:t></a:t>
            </a:r>
            <a:endParaRPr lang="en-GB" sz="4000" dirty="0">
              <a:latin typeface="Cambria" panose="02040503050406030204" pitchFamily="18" charset="0"/>
            </a:endParaRP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772B603-97D7-4487-B4CD-037E694A5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pic>
        <p:nvPicPr>
          <p:cNvPr id="9218" name="obrázek 4">
            <a:extLst>
              <a:ext uri="{FF2B5EF4-FFF2-40B4-BE49-F238E27FC236}">
                <a16:creationId xmlns:a16="http://schemas.microsoft.com/office/drawing/2014/main" id="{3272671A-0672-4D4F-95AD-266F5E9A2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353" y="2712193"/>
            <a:ext cx="1786646" cy="239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2DD08D8-BFCC-4005-A048-5716E56F6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574" y="3113314"/>
            <a:ext cx="4456296" cy="155796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B554348-9F33-4F01-ADAF-9AF4008FB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45" y="2712193"/>
            <a:ext cx="2360204" cy="23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14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A87C31-DD22-4213-8129-C9A39317F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Obsah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5FE01E1-9C56-4561-A5D7-A6F51AF88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573"/>
            <a:ext cx="10515600" cy="4351338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cs-CZ" dirty="0"/>
              <a:t>Cíle práce</a:t>
            </a:r>
          </a:p>
          <a:p>
            <a:pPr>
              <a:lnSpc>
                <a:spcPct val="114000"/>
              </a:lnSpc>
            </a:pPr>
            <a:r>
              <a:rPr lang="cs-CZ" dirty="0"/>
              <a:t>Význam práce – proč a k čemu?</a:t>
            </a:r>
          </a:p>
          <a:p>
            <a:pPr>
              <a:lnSpc>
                <a:spcPct val="114000"/>
              </a:lnSpc>
            </a:pPr>
            <a:r>
              <a:rPr lang="cs-CZ" dirty="0"/>
              <a:t>Průběh práce a výsledky</a:t>
            </a:r>
          </a:p>
          <a:p>
            <a:pPr>
              <a:lnSpc>
                <a:spcPct val="114000"/>
              </a:lnSpc>
            </a:pPr>
            <a:r>
              <a:rPr lang="cs-CZ" dirty="0"/>
              <a:t>Závěr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5B27D3F6-3CB4-4850-8A53-BD5299C67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FD5F490-0331-4CD2-921D-DCA87A307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1" y="1173117"/>
            <a:ext cx="2960846" cy="103514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2AF974D-ABE0-42E2-B3C1-A25656CDB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623" y="2417218"/>
            <a:ext cx="1613024" cy="161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48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515866-E3D9-422D-86B9-9662833DD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Cíle práce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3B8CD76-0C13-4A26-B605-1D939F6A4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2D57EAC9-396F-4952-8940-A37A40F2BA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910834"/>
              </p:ext>
            </p:extLst>
          </p:nvPr>
        </p:nvGraphicFramePr>
        <p:xfrm>
          <a:off x="3588850" y="1255259"/>
          <a:ext cx="4146573" cy="3634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CS ChemDraw Drawing" r:id="rId3" imgW="1775106" imgH="1555842" progId="ChemDraw.Document.6.0">
                  <p:embed/>
                </p:oleObj>
              </mc:Choice>
              <mc:Fallback>
                <p:oleObj name="CS ChemDraw Drawing" r:id="rId3" imgW="1775106" imgH="155584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8850" y="1255259"/>
                        <a:ext cx="4146573" cy="3634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74790FF1-7BCD-4FB8-B8BD-F4D22CD68C8D}"/>
              </a:ext>
            </a:extLst>
          </p:cNvPr>
          <p:cNvSpPr txBox="1"/>
          <p:nvPr/>
        </p:nvSpPr>
        <p:spPr>
          <a:xfrm>
            <a:off x="1438314" y="5389465"/>
            <a:ext cx="9315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(3</a:t>
            </a:r>
            <a:r>
              <a:rPr lang="cs-CZ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cs-CZ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,7</a:t>
            </a:r>
            <a:r>
              <a:rPr lang="cs-CZ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cs-CZ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,8</a:t>
            </a:r>
            <a:r>
              <a:rPr lang="cs-CZ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cs-CZ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)-8-(3-brombenzyl)-7-hydroxy-3-isopropyl-1,4,9-triazacyklodokosan-2,5,10-trion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5622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515866-E3D9-422D-86B9-9662833DD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Cíle práce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3B8CD76-0C13-4A26-B605-1D939F6A4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2D785DEF-87CD-40DD-A532-828498327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4573"/>
            <a:ext cx="10515600" cy="4351338"/>
          </a:xfrm>
        </p:spPr>
        <p:txBody>
          <a:bodyPr/>
          <a:lstStyle/>
          <a:p>
            <a:r>
              <a:rPr lang="cs-CZ" dirty="0"/>
              <a:t>Připravit 3-bromfenylalanin statin (Br-PheSta) – prekurzor A</a:t>
            </a:r>
          </a:p>
          <a:p>
            <a:endParaRPr lang="cs-CZ" dirty="0"/>
          </a:p>
          <a:p>
            <a:r>
              <a:rPr lang="cs-CZ" dirty="0"/>
              <a:t>Připravit chráněnou kyselinu 13-amino-tridekanovou – prekurzor B 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/>
              <a:t>... z komerčně dostupných látek.</a:t>
            </a:r>
          </a:p>
        </p:txBody>
      </p:sp>
    </p:spTree>
    <p:extLst>
      <p:ext uri="{BB962C8B-B14F-4D97-AF65-F5344CB8AC3E}">
        <p14:creationId xmlns:p14="http://schemas.microsoft.com/office/powerpoint/2010/main" val="407262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515866-E3D9-422D-86B9-9662833DD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Cíle práce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3B8CD76-0C13-4A26-B605-1D939F6A4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C9434484-AE20-4290-BE94-84F0A4F8DC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442439"/>
              </p:ext>
            </p:extLst>
          </p:nvPr>
        </p:nvGraphicFramePr>
        <p:xfrm>
          <a:off x="1295913" y="1816667"/>
          <a:ext cx="9705513" cy="3224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CS ChemDraw Drawing" r:id="rId3" imgW="4400816" imgH="1462566" progId="ChemDraw.Document.6.0">
                  <p:embed/>
                </p:oleObj>
              </mc:Choice>
              <mc:Fallback>
                <p:oleObj name="CS ChemDraw Drawing" r:id="rId3" imgW="4400816" imgH="1462566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913" y="1816667"/>
                        <a:ext cx="9705513" cy="32246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A9D38C0C-9F20-4FD3-8357-A44CF624D25C}"/>
              </a:ext>
            </a:extLst>
          </p:cNvPr>
          <p:cNvSpPr txBox="1"/>
          <p:nvPr/>
        </p:nvSpPr>
        <p:spPr>
          <a:xfrm>
            <a:off x="4474832" y="5167312"/>
            <a:ext cx="7576457" cy="335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cs-CZ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Kyselina (3</a:t>
            </a:r>
            <a:r>
              <a:rPr lang="cs-CZ" sz="15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cs-CZ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,4</a:t>
            </a:r>
            <a:r>
              <a:rPr lang="cs-CZ" sz="15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cs-CZ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)-5-(3-bromfenyl)-4-[(</a:t>
            </a:r>
            <a:r>
              <a:rPr lang="cs-CZ" sz="15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terc</a:t>
            </a:r>
            <a:r>
              <a:rPr lang="cs-CZ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-butoxykarbonyl)amino]-3-hydroxypentanová</a:t>
            </a:r>
            <a:endParaRPr lang="en-GB" sz="15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983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B17A80-61D6-45F6-8B2A-08B59966D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Cíle práce</a:t>
            </a:r>
            <a:endParaRPr lang="en-GB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8772492-822D-4E85-B10A-2CC211757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9" name="Objekt 8">
            <a:extLst>
              <a:ext uri="{FF2B5EF4-FFF2-40B4-BE49-F238E27FC236}">
                <a16:creationId xmlns:a16="http://schemas.microsoft.com/office/drawing/2014/main" id="{36D9CF59-7BE5-4ED2-B143-9C5EE4F17F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222248"/>
              </p:ext>
            </p:extLst>
          </p:nvPr>
        </p:nvGraphicFramePr>
        <p:xfrm>
          <a:off x="500447" y="2647719"/>
          <a:ext cx="11191106" cy="156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CS ChemDraw Drawing" r:id="rId3" imgW="6946250" imgH="970602" progId="ChemDraw.Document.6.0">
                  <p:embed/>
                </p:oleObj>
              </mc:Choice>
              <mc:Fallback>
                <p:oleObj name="CS ChemDraw Drawing" r:id="rId3" imgW="6946250" imgH="970602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0447" y="2647719"/>
                        <a:ext cx="11191106" cy="156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516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15BF6BC-E1BD-4F9A-B67B-E6A50C49F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Význam práce </a:t>
            </a:r>
            <a:r>
              <a:rPr lang="cs-CZ" sz="3600" dirty="0">
                <a:latin typeface="Cambria" panose="02040503050406030204" pitchFamily="18" charset="0"/>
              </a:rPr>
              <a:t>– proč a k čemu? </a:t>
            </a:r>
            <a:endParaRPr lang="en-GB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B190059-8BB9-4229-8851-E96553129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6A7D51C-C76F-4DB4-8F43-C6E393D573C2}"/>
              </a:ext>
            </a:extLst>
          </p:cNvPr>
          <p:cNvSpPr txBox="1"/>
          <p:nvPr/>
        </p:nvSpPr>
        <p:spPr>
          <a:xfrm>
            <a:off x="838200" y="1812608"/>
            <a:ext cx="53797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Lidský katepsin D (CatD)</a:t>
            </a:r>
          </a:p>
          <a:p>
            <a:endParaRPr lang="cs-CZ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/>
              <a:t>Enzym z třídy katepsinů (proteolytických enzymů)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/>
              <a:t>Aspartátová proteáza/peptidáza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/>
              <a:t>Spojitost s rakovinou?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CDF36CC-0F99-4511-A3ED-B76D8B424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338" y="1278497"/>
            <a:ext cx="4999840" cy="50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1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F3F361-E0F2-4FA2-A5A8-806BC8D5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Význam práce </a:t>
            </a:r>
            <a:r>
              <a:rPr lang="cs-CZ" sz="3600" dirty="0">
                <a:latin typeface="Cambria" panose="02040503050406030204" pitchFamily="18" charset="0"/>
              </a:rPr>
              <a:t>– proč a k čemu? </a:t>
            </a:r>
            <a:endParaRPr lang="en-GB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BC98774-AA58-4B49-ADCD-1464080E6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E20FCDB-BB80-4A98-BE30-2215A0BB5824}"/>
              </a:ext>
            </a:extLst>
          </p:cNvPr>
          <p:cNvSpPr txBox="1"/>
          <p:nvPr/>
        </p:nvSpPr>
        <p:spPr>
          <a:xfrm>
            <a:off x="838200" y="1812608"/>
            <a:ext cx="53797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Lidský katepsin D (CatD)</a:t>
            </a:r>
          </a:p>
          <a:p>
            <a:endParaRPr lang="cs-CZ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/>
              <a:t>Nadměrně produkován a sekretován zhoubnými nádory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/>
              <a:t>Potenciální cíl pro inhibitory a léčbu rakoviny chemoterapií?</a:t>
            </a:r>
          </a:p>
          <a:p>
            <a:endParaRPr lang="cs-CZ" sz="28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EB9C5CB-230B-4F4E-BF4A-3CCBA05DF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20" y="1690688"/>
            <a:ext cx="5137684" cy="430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69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7CE317-1B95-4A8C-95D8-1EAE7F5DB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Cambria" panose="02040503050406030204" pitchFamily="18" charset="0"/>
              </a:rPr>
              <a:t>Význam práce </a:t>
            </a:r>
            <a:r>
              <a:rPr lang="cs-CZ" sz="3600" dirty="0">
                <a:latin typeface="Cambria" panose="02040503050406030204" pitchFamily="18" charset="0"/>
              </a:rPr>
              <a:t>– proč a k čemu? </a:t>
            </a:r>
            <a:endParaRPr lang="en-GB" dirty="0">
              <a:latin typeface="Cambria" panose="02040503050406030204" pitchFamily="18" charset="0"/>
            </a:endParaRP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1EF42CC5-0785-45B1-ABA2-3D9EE9532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Středoškolská odborná činnost 2022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BDCE06BF-4433-4550-8273-20EC2527BB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362340"/>
              </p:ext>
            </p:extLst>
          </p:nvPr>
        </p:nvGraphicFramePr>
        <p:xfrm>
          <a:off x="5286880" y="1607685"/>
          <a:ext cx="6202664" cy="3087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CS ChemDraw Drawing" r:id="rId3" imgW="2847931" imgH="1417261" progId="ChemDraw.Document.6.0">
                  <p:embed/>
                </p:oleObj>
              </mc:Choice>
              <mc:Fallback>
                <p:oleObj name="CS ChemDraw Drawing" r:id="rId3" imgW="2847931" imgH="1417261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6880" y="1607685"/>
                        <a:ext cx="6202664" cy="3087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432197CB-6CB4-44C6-BF48-76322A9F48F1}"/>
              </a:ext>
            </a:extLst>
          </p:cNvPr>
          <p:cNvSpPr txBox="1"/>
          <p:nvPr/>
        </p:nvSpPr>
        <p:spPr>
          <a:xfrm>
            <a:off x="838199" y="1812608"/>
            <a:ext cx="50662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/>
              <a:t>Pepstatin 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Nejpotentnější přirozený inhibitor CatD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Nízká biodostupnost</a:t>
            </a:r>
            <a:br>
              <a:rPr lang="cs-CZ" sz="2800" dirty="0"/>
            </a:br>
            <a:r>
              <a:rPr lang="cs-CZ" sz="2800" dirty="0"/>
              <a:t>(nesplňuje Lipinského pravidla)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16201313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Šablona pro práci" id="{E9ACF355-B523-4978-95F0-FF2226777EC6}" vid="{8C11293C-8D81-426F-A8AC-FF11C43C3C45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pro práci</Template>
  <TotalTime>260</TotalTime>
  <Words>405</Words>
  <Application>Microsoft Office PowerPoint</Application>
  <PresentationFormat>Širokoúhlá obrazovka</PresentationFormat>
  <Paragraphs>81</Paragraphs>
  <Slides>16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Motiv Office</vt:lpstr>
      <vt:lpstr>CS ChemDraw Drawing</vt:lpstr>
      <vt:lpstr>Název práce: Příprava prekurzorů makrocyklických analogů pepstatinu A  Jméno:  Pavel Říkovský  Škola:  Gymnázium Na Vítězné pláni Kraj:  Hlavní město Praha </vt:lpstr>
      <vt:lpstr>Obsah</vt:lpstr>
      <vt:lpstr>Cíle práce</vt:lpstr>
      <vt:lpstr>Cíle práce</vt:lpstr>
      <vt:lpstr>Cíle práce</vt:lpstr>
      <vt:lpstr>Cíle práce</vt:lpstr>
      <vt:lpstr>Význam práce – proč a k čemu? </vt:lpstr>
      <vt:lpstr>Význam práce – proč a k čemu? </vt:lpstr>
      <vt:lpstr>Význam práce – proč a k čemu? </vt:lpstr>
      <vt:lpstr>Význam práce – proč a k čemu? </vt:lpstr>
      <vt:lpstr>Průběh práce a výsledky</vt:lpstr>
      <vt:lpstr>Průběh práce a výsledky</vt:lpstr>
      <vt:lpstr>Průběh práce a výsledky</vt:lpstr>
      <vt:lpstr>Průběh práce a výsledky</vt:lpstr>
      <vt:lpstr>Závěr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práce: Jméno: Škola: Kraj:</dc:title>
  <dc:creator>Petr Mazouch</dc:creator>
  <cp:lastModifiedBy>Říkovský Pavel</cp:lastModifiedBy>
  <cp:revision>30</cp:revision>
  <dcterms:created xsi:type="dcterms:W3CDTF">2020-03-21T20:56:17Z</dcterms:created>
  <dcterms:modified xsi:type="dcterms:W3CDTF">2022-03-14T22:52:57Z</dcterms:modified>
</cp:coreProperties>
</file>