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8" r:id="rId2"/>
    <p:sldId id="264" r:id="rId3"/>
    <p:sldId id="270" r:id="rId4"/>
    <p:sldId id="273" r:id="rId5"/>
    <p:sldId id="278" r:id="rId6"/>
    <p:sldId id="286" r:id="rId7"/>
    <p:sldId id="266" r:id="rId8"/>
    <p:sldId id="289" r:id="rId9"/>
    <p:sldId id="267" r:id="rId10"/>
    <p:sldId id="277" r:id="rId11"/>
    <p:sldId id="269" r:id="rId12"/>
    <p:sldId id="284" r:id="rId13"/>
    <p:sldId id="271" r:id="rId14"/>
    <p:sldId id="285" r:id="rId15"/>
    <p:sldId id="279" r:id="rId16"/>
    <p:sldId id="280" r:id="rId17"/>
    <p:sldId id="281" r:id="rId18"/>
    <p:sldId id="283" r:id="rId19"/>
  </p:sldIdLst>
  <p:sldSz cx="12192000" cy="6858000"/>
  <p:notesSz cx="6858000" cy="9144000"/>
  <p:embeddedFontLst>
    <p:embeddedFont>
      <p:font typeface="Arial Black" panose="020B0A04020102020204" pitchFamily="34" charset="0"/>
      <p:bold r:id="rId22"/>
    </p:embeddedFont>
    <p:embeddedFont>
      <p:font typeface="Bebas" pitchFamily="2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 Math" panose="02040503050406030204" pitchFamily="18" charset="0"/>
      <p:regular r:id="rId30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8" Type="http://schemas.openxmlformats.org/officeDocument/2006/relationships/slide" Target="slides/slide7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Documents\St&#225;&#382;\Magnetick&#225;%20m&#283;&#345;en&#237;\Z&#225;v&#283;re&#269;n&#233;%20srovn&#225;n&#237;.xlsx" TargetMode="External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List1!$BT$108:$BT$144</cx:f>
        <cx:lvl ptCount="37">
          <cx:pt idx="0">B1</cx:pt>
          <cx:pt idx="1">B1</cx:pt>
          <cx:pt idx="2">B1</cx:pt>
          <cx:pt idx="3">B1</cx:pt>
          <cx:pt idx="4">B1</cx:pt>
          <cx:pt idx="5">B1</cx:pt>
          <cx:pt idx="6">B1</cx:pt>
          <cx:pt idx="7">B1</cx:pt>
          <cx:pt idx="8">B1</cx:pt>
          <cx:pt idx="9">B1</cx:pt>
          <cx:pt idx="10">Eto-velké</cx:pt>
          <cx:pt idx="11">Eto-velké</cx:pt>
          <cx:pt idx="12">Eto-velké</cx:pt>
          <cx:pt idx="13">Eto-velké</cx:pt>
          <cx:pt idx="14">Eto-velké</cx:pt>
          <cx:pt idx="15">Eto-velké</cx:pt>
          <cx:pt idx="16">Eto-velké</cx:pt>
          <cx:pt idx="17">Eto-velké</cx:pt>
          <cx:pt idx="18">Eto-velké</cx:pt>
          <cx:pt idx="19">Eto-malé</cx:pt>
          <cx:pt idx="20">Eto-malé</cx:pt>
          <cx:pt idx="21">Eto-malé</cx:pt>
          <cx:pt idx="22">Eto-malé</cx:pt>
          <cx:pt idx="23">Eto-malé</cx:pt>
          <cx:pt idx="24">Eto-malé</cx:pt>
          <cx:pt idx="25">Eto-malé</cx:pt>
          <cx:pt idx="26">Eto-malé</cx:pt>
          <cx:pt idx="27">Eto-malé</cx:pt>
          <cx:pt idx="28">SC</cx:pt>
          <cx:pt idx="29">SC</cx:pt>
          <cx:pt idx="30">SC</cx:pt>
          <cx:pt idx="31">SC</cx:pt>
          <cx:pt idx="32">SC</cx:pt>
          <cx:pt idx="33">SC</cx:pt>
          <cx:pt idx="34">SC</cx:pt>
          <cx:pt idx="35">SC</cx:pt>
          <cx:pt idx="36">SC</cx:pt>
        </cx:lvl>
      </cx:strDim>
      <cx:numDim type="val">
        <cx:f>List1!$BU$108:$BU$144</cx:f>
        <cx:lvl ptCount="37" formatCode="General">
          <cx:pt idx="0">0.17999999999999999</cx:pt>
          <cx:pt idx="1">0.17000000000000001</cx:pt>
          <cx:pt idx="2">0.16</cx:pt>
          <cx:pt idx="3">0.17999999999999999</cx:pt>
          <cx:pt idx="4">0.16</cx:pt>
          <cx:pt idx="5">0.19</cx:pt>
          <cx:pt idx="6">0.20000000000000001</cx:pt>
          <cx:pt idx="7">0.14999999999999999</cx:pt>
          <cx:pt idx="8">0.22</cx:pt>
          <cx:pt idx="9">0.19</cx:pt>
          <cx:pt idx="10">0.19</cx:pt>
          <cx:pt idx="11">0.14000000000000001</cx:pt>
          <cx:pt idx="12">0.20999999999999999</cx:pt>
          <cx:pt idx="13">0.19</cx:pt>
          <cx:pt idx="14">0.20000000000000001</cx:pt>
          <cx:pt idx="15">0.33000000000000002</cx:pt>
          <cx:pt idx="16">0.28999999999999998</cx:pt>
          <cx:pt idx="17">0.13</cx:pt>
          <cx:pt idx="18">0.13</cx:pt>
          <cx:pt idx="19">0.13</cx:pt>
          <cx:pt idx="20">0.23999999999999999</cx:pt>
          <cx:pt idx="21">0.22</cx:pt>
          <cx:pt idx="22">0.23000000000000001</cx:pt>
          <cx:pt idx="23">0.25</cx:pt>
          <cx:pt idx="24">0.23999999999999999</cx:pt>
          <cx:pt idx="25">0.23999999999999999</cx:pt>
          <cx:pt idx="26">0.13</cx:pt>
          <cx:pt idx="27">0.14000000000000001</cx:pt>
          <cx:pt idx="28">0.20000000000000001</cx:pt>
          <cx:pt idx="29">0.25</cx:pt>
          <cx:pt idx="30">0.25</cx:pt>
          <cx:pt idx="31">0.20000000000000001</cx:pt>
          <cx:pt idx="32">0.25</cx:pt>
          <cx:pt idx="33">0.40000000000000002</cx:pt>
          <cx:pt idx="34">0.33000000000000002</cx:pt>
          <cx:pt idx="35">0.28000000000000003</cx:pt>
          <cx:pt idx="36">0.28999999999999998</cx:pt>
        </cx:lvl>
      </cx:numDim>
    </cx:data>
    <cx:data id="1">
      <cx:strDim type="cat">
        <cx:f>List1!$BT$150:$BT$157</cx:f>
        <cx:lvl ptCount="8">
          <cx:pt idx="0">B1</cx:pt>
          <cx:pt idx="1">B1</cx:pt>
          <cx:pt idx="2">Eto-velké</cx:pt>
          <cx:pt idx="3">Eto-velké</cx:pt>
          <cx:pt idx="4">Eto-malé</cx:pt>
          <cx:pt idx="5">Eto-malé</cx:pt>
          <cx:pt idx="6">SC</cx:pt>
          <cx:pt idx="7">SC</cx:pt>
        </cx:lvl>
      </cx:strDim>
      <cx:numDim type="val">
        <cx:f>List1!$BU$150:$BU$157</cx:f>
        <cx:lvl ptCount="8" formatCode="General">
          <cx:pt idx="0">0.096000000000000002</cx:pt>
          <cx:pt idx="1">0.099000000000000005</cx:pt>
          <cx:pt idx="2">0.089999999999999997</cx:pt>
          <cx:pt idx="3">0.10000000000000001</cx:pt>
          <cx:pt idx="4">0.14000000000000001</cx:pt>
          <cx:pt idx="5">0.14999999999999999</cx:pt>
          <cx:pt idx="6">0.11</cx:pt>
          <cx:pt idx="7">0.10000000000000001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algn="ctr" rtl="0">
              <a:defRPr sz="2400"/>
            </a:pPr>
            <a:r>
              <a:rPr lang="en-GB" sz="2400" b="0" i="0" u="none" strike="noStrike" baseline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Srovnání</a:t>
            </a:r>
            <a:r>
              <a:rPr lang="en-GB" sz="2400" b="0" i="0" u="none" strike="noStrike" baseline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pole pro </a:t>
            </a:r>
            <a:r>
              <a:rPr lang="en-GB" sz="2400" b="0" i="0" u="none" strike="noStrike" baseline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pohyb</a:t>
            </a:r>
            <a:r>
              <a:rPr lang="en-GB" sz="2400" b="0" i="0" u="none" strike="noStrike" baseline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400" b="0" i="0" u="none" strike="noStrike" baseline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hranice</a:t>
            </a:r>
            <a:endParaRPr lang="cs-CZ" sz="2400" b="0" i="0" u="none" strike="noStrike" baseline="0" dirty="0">
              <a:solidFill>
                <a:sysClr val="windowText" lastClr="00000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cx:rich>
      </cx:tx>
    </cx:title>
    <cx:plotArea>
      <cx:plotAreaRegion>
        <cx:plotSurface>
          <cx:spPr>
            <a:solidFill>
              <a:schemeClr val="bg1"/>
            </a:solidFill>
            <a:ln>
              <a:solidFill>
                <a:schemeClr val="bg1"/>
              </a:solidFill>
            </a:ln>
          </cx:spPr>
        </cx:plotSurface>
        <cx:series layoutId="boxWhisker" uniqueId="{5053BE73-9860-4168-8915-B73D9FFE4A6F}">
          <cx:tx>
            <cx:txData>
              <cx:f/>
              <cx:v>Krystal s jednou variantou</cx:v>
            </cx:txData>
          </cx:tx>
          <cx:spPr>
            <a:ln w="9525">
              <a:solidFill>
                <a:schemeClr val="tx1">
                  <a:lumMod val="65000"/>
                  <a:lumOff val="35000"/>
                </a:schemeClr>
              </a:solidFill>
            </a:ln>
          </cx:spPr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00000001-D737-443C-BD4B-E35CE62F61F0}">
          <cx:tx>
            <cx:txData>
              <cx:f/>
              <cx:v>Krystal s nukleovanou hranicí</cx:v>
            </cx:txData>
          </cx:tx>
          <cx:spPr>
            <a:ln>
              <a:solidFill>
                <a:schemeClr val="tx1">
                  <a:lumMod val="65000"/>
                  <a:lumOff val="35000"/>
                </a:schemeClr>
              </a:solidFill>
            </a:ln>
          </cx:spPr>
          <cx:dataId val="1"/>
          <cx:layoutPr>
            <cx:statistics quartileMethod="exclusive"/>
          </cx:layoutPr>
        </cx:series>
      </cx:plotAreaRegion>
      <cx:axis id="0">
        <cx:catScaling gapWidth="1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200">
                <a:solidFill>
                  <a:schemeClr val="tx1"/>
                </a:solidFill>
              </a:defRPr>
            </a:pPr>
            <a:endParaRPr lang="cs-CZ" sz="1200" b="0" i="0" u="none" strike="noStrike" baseline="0">
              <a:solidFill>
                <a:schemeClr val="tx1"/>
              </a:solidFill>
              <a:latin typeface="Calibri" panose="020F0502020204030204"/>
            </a:endParaRPr>
          </a:p>
        </cx:txPr>
      </cx:axis>
      <cx:axis id="1">
        <cx:valScaling/>
        <cx:majorGridlines>
          <cx:spPr>
            <a:ln>
              <a:solidFill>
                <a:schemeClr val="bg2">
                  <a:lumMod val="90000"/>
                </a:schemeClr>
              </a:solidFill>
            </a:ln>
          </cx:spPr>
        </cx:majorGridlines>
        <cx:minorGridlines>
          <cx:spPr>
            <a:ln>
              <a:solidFill>
                <a:schemeClr val="bg1">
                  <a:lumMod val="95000"/>
                </a:schemeClr>
              </a:solidFill>
            </a:ln>
          </cx:spPr>
        </cx:minorGridlines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20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cs-CZ" sz="1200" b="0" i="0" u="none" strike="noStrike" baseline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cx:txPr>
      </cx:axis>
    </cx:plotArea>
    <cx:legend pos="t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6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defRPr>
          </a:pPr>
          <a:endParaRPr lang="cs-CZ" sz="1600" b="0" i="0" u="none" strike="noStrike" baseline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9523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E95D2-5477-4BEB-AF65-E79B532831D0}" type="datetimeFigureOut">
              <a:rPr lang="cs-CZ" smtClean="0"/>
              <a:t>22.05.2020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A801F-A763-49F0-9340-9CE6E525A0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29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68DE67-1BFE-4B37-BFF2-B86BD3E19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80DB342-C423-43CF-8A98-0C87E15A8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532C7AE-754D-487E-BAB1-051418C6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758791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EE7D89-7E9F-4B05-83A2-B44959254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E018707-03C8-46D1-B798-CCB12E535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0A87912-12C0-43C5-821B-918650C5A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114313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E56EE464-5DD3-4041-B4D2-1291CE992C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1F99CFC-FB2D-470A-858D-95612AE08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915DBE-BDF2-4055-AF18-FBB773748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38752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BC4894-B2DA-441B-BC28-C66BF3C53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29C4FF5-FF0E-4DE9-AC12-E1F5E29B2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31B5451-B7E0-48B2-9F9F-2B638770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73730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33D67A-6C03-4222-A48F-1C4CFB753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01A7D9D5-7A26-49F8-BE6A-38AE5234B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0E74540-31A8-4139-A456-9E6D807D0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928597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F6455-B2CA-4E81-891B-1AFB6CE42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5CAE9A1-D7A7-4A01-82EA-75340C9E3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4CC34C5-5114-4577-864A-604EE4938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700EB63-55EE-4AFD-82D0-16C2ABBAA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8861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B1D775-BD07-4564-8C2B-177B2B56E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AB2E856-0B53-485E-9070-1BF54FFC6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5D30BB9C-C25C-47E0-A5A7-5B0D011EA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1581CA38-3004-4BB0-A625-30E2008B55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29E876CC-5FB3-48CA-B844-E2F9BF68E2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C1199C1-628E-46E9-A512-5401616EA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168677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B89DC5-ADB1-48C3-8528-09BB4EF6B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F3A7104-2765-4DC6-97CF-FD25051B8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77143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9DD441B6-499C-414C-A3D7-5D494BA17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798480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05EDA-329B-404D-90D4-B9734A072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EA6B376-5F0D-40B7-950F-FF2F890CB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0B487BCD-07EE-4C41-90BD-C5282858D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E854C7E-C4C0-4892-99D3-658E5314A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8533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8E48C7-43AD-455E-8D05-2245B1F04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8827DABC-1041-4517-BBBC-899806444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5E028655-D3FC-4A85-A798-692589C4D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EF5A51C-6B69-4A75-9DBE-7F362CFE7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58156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03BD797-EAB1-4449-B220-C0D620413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6C9350D1-0950-4CD7-9C36-4F055C226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019F95A-9100-4BB4-86EA-2168467D68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61917" y="6369797"/>
            <a:ext cx="3173506" cy="365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/>
              <a:t>Středoškolská odborná činnost 2020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4F54974-254F-49ED-AE38-4CC4B51D410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954" y="6199701"/>
            <a:ext cx="334219" cy="58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8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3.png"/><Relationship Id="rId3" Type="http://schemas.openxmlformats.org/officeDocument/2006/relationships/image" Target="../media/image450.png"/><Relationship Id="rId7" Type="http://schemas.openxmlformats.org/officeDocument/2006/relationships/image" Target="../media/image49.png"/><Relationship Id="rId12" Type="http://schemas.openxmlformats.org/officeDocument/2006/relationships/image" Target="../media/image5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381.png"/><Relationship Id="rId5" Type="http://schemas.openxmlformats.org/officeDocument/2006/relationships/image" Target="../media/image47.pn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61.png"/><Relationship Id="rId3" Type="http://schemas.openxmlformats.org/officeDocument/2006/relationships/image" Target="../media/image56.svg"/><Relationship Id="rId21" Type="http://schemas.openxmlformats.org/officeDocument/2006/relationships/image" Target="../media/image63.jpeg"/><Relationship Id="rId17" Type="http://schemas.openxmlformats.org/officeDocument/2006/relationships/image" Target="../media/image540.png"/><Relationship Id="rId2" Type="http://schemas.openxmlformats.org/officeDocument/2006/relationships/image" Target="../media/image55.png"/><Relationship Id="rId16" Type="http://schemas.openxmlformats.org/officeDocument/2006/relationships/image" Target="../media/image60.svg"/><Relationship Id="rId20" Type="http://schemas.openxmlformats.org/officeDocument/2006/relationships/image" Target="../media/image5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svg"/><Relationship Id="rId15" Type="http://schemas.openxmlformats.org/officeDocument/2006/relationships/image" Target="../media/image59.png"/><Relationship Id="rId23" Type="http://schemas.microsoft.com/office/2007/relationships/hdphoto" Target="../media/hdphoto7.wdp"/><Relationship Id="rId19" Type="http://schemas.openxmlformats.org/officeDocument/2006/relationships/image" Target="../media/image62.svg"/><Relationship Id="rId4" Type="http://schemas.openxmlformats.org/officeDocument/2006/relationships/image" Target="../media/image57.png"/><Relationship Id="rId14" Type="http://schemas.openxmlformats.org/officeDocument/2006/relationships/image" Target="../media/image510.png"/><Relationship Id="rId22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8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microsoft.com/office/2007/relationships/hdphoto" Target="../media/hdphoto2.wdp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microsoft.com/office/2007/relationships/hdphoto" Target="../media/hdphoto5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270.png"/><Relationship Id="rId7" Type="http://schemas.openxmlformats.org/officeDocument/2006/relationships/image" Target="../media/image3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5" Type="http://schemas.openxmlformats.org/officeDocument/2006/relationships/image" Target="../media/image290.png"/><Relationship Id="rId4" Type="http://schemas.openxmlformats.org/officeDocument/2006/relationships/image" Target="../media/image2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BC8612-9103-4582-A3A5-A7B9AA0BF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542" y="3193718"/>
            <a:ext cx="11414381" cy="2994853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</a:pPr>
            <a:br>
              <a:rPr lang="en-GB" dirty="0"/>
            </a:br>
            <a:r>
              <a:rPr lang="en-GB" sz="3600" dirty="0"/>
              <a:t>Šimon Sukup</a:t>
            </a:r>
            <a:br>
              <a:rPr lang="cs-CZ" dirty="0"/>
            </a:br>
            <a:r>
              <a:rPr lang="en-GB" sz="3600" dirty="0" err="1"/>
              <a:t>Arcibiskupské</a:t>
            </a:r>
            <a:r>
              <a:rPr lang="en-GB" sz="3600" dirty="0"/>
              <a:t> </a:t>
            </a:r>
            <a:r>
              <a:rPr lang="en-GB" sz="3600" dirty="0" err="1"/>
              <a:t>gymnázium</a:t>
            </a:r>
            <a:r>
              <a:rPr lang="en-GB" sz="3600" dirty="0"/>
              <a:t> v </a:t>
            </a:r>
            <a:r>
              <a:rPr lang="en-GB" sz="3600" dirty="0" err="1"/>
              <a:t>Kroměříži</a:t>
            </a:r>
            <a:br>
              <a:rPr lang="cs-CZ" sz="3600" dirty="0"/>
            </a:br>
            <a:r>
              <a:rPr lang="en-GB" sz="3600" dirty="0" err="1"/>
              <a:t>Zlínský</a:t>
            </a:r>
            <a:r>
              <a:rPr lang="en-GB" sz="3600" dirty="0"/>
              <a:t> </a:t>
            </a:r>
            <a:r>
              <a:rPr lang="en-GB" sz="3600" dirty="0" err="1"/>
              <a:t>kraj</a:t>
            </a:r>
            <a:endParaRPr lang="cs-CZ" sz="36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C7560B1-72B6-4800-9480-2B7B735FD7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6"/>
          <a:stretch/>
        </p:blipFill>
        <p:spPr>
          <a:xfrm>
            <a:off x="4677495" y="136525"/>
            <a:ext cx="2837010" cy="1640881"/>
          </a:xfrm>
          <a:prstGeom prst="rect">
            <a:avLst/>
          </a:prstGeom>
        </p:spPr>
      </p:pic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7B2C3B0-DD33-46E3-89B7-181610C19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09356" y="6356350"/>
            <a:ext cx="3973286" cy="365125"/>
          </a:xfrm>
          <a:ln>
            <a:noFill/>
          </a:ln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3C86918-7174-4C10-AE58-66D312E70443}"/>
              </a:ext>
            </a:extLst>
          </p:cNvPr>
          <p:cNvSpPr txBox="1"/>
          <p:nvPr/>
        </p:nvSpPr>
        <p:spPr>
          <a:xfrm>
            <a:off x="4525095" y="1727587"/>
            <a:ext cx="4057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>
                <a:latin typeface="+mj-lt"/>
                <a:ea typeface="+mj-ea"/>
                <a:cs typeface="+mj-cs"/>
              </a:rPr>
              <a:t>Obor</a:t>
            </a:r>
            <a:r>
              <a:rPr lang="en-GB" sz="3600" dirty="0">
                <a:latin typeface="+mj-lt"/>
                <a:ea typeface="+mj-ea"/>
                <a:cs typeface="+mj-cs"/>
              </a:rPr>
              <a:t> č. 2: </a:t>
            </a:r>
            <a:r>
              <a:rPr lang="en-GB" sz="3600" dirty="0" err="1">
                <a:latin typeface="+mj-lt"/>
                <a:ea typeface="+mj-ea"/>
                <a:cs typeface="+mj-cs"/>
              </a:rPr>
              <a:t>Fyzika</a:t>
            </a:r>
            <a:endParaRPr lang="cs-CZ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E3DC86A-B340-40B5-A710-49F7BA14B621}"/>
              </a:ext>
            </a:extLst>
          </p:cNvPr>
          <p:cNvSpPr txBox="1"/>
          <p:nvPr/>
        </p:nvSpPr>
        <p:spPr>
          <a:xfrm>
            <a:off x="370102" y="2703250"/>
            <a:ext cx="12719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4000" b="1" dirty="0">
                <a:latin typeface="+mj-lt"/>
                <a:ea typeface="+mj-ea"/>
                <a:cs typeface="+mj-cs"/>
              </a:rPr>
              <a:t>Energetická bilance magneticky indukované reorientace Ni</a:t>
            </a:r>
            <a:r>
              <a:rPr lang="cs-CZ" sz="4000" b="1" baseline="-22000" dirty="0">
                <a:latin typeface="+mj-lt"/>
                <a:ea typeface="+mj-ea"/>
                <a:cs typeface="+mj-cs"/>
              </a:rPr>
              <a:t>50</a:t>
            </a:r>
            <a:r>
              <a:rPr lang="cs-CZ" sz="4000" b="1" dirty="0">
                <a:latin typeface="+mj-lt"/>
                <a:ea typeface="+mj-ea"/>
                <a:cs typeface="+mj-cs"/>
              </a:rPr>
              <a:t>Mn</a:t>
            </a:r>
            <a:r>
              <a:rPr lang="cs-CZ" sz="4000" b="1" baseline="-22000" dirty="0">
                <a:latin typeface="+mj-lt"/>
                <a:ea typeface="+mj-ea"/>
                <a:cs typeface="+mj-cs"/>
              </a:rPr>
              <a:t>28</a:t>
            </a:r>
            <a:r>
              <a:rPr lang="cs-CZ" sz="4000" b="1" dirty="0">
                <a:latin typeface="+mj-lt"/>
                <a:ea typeface="+mj-ea"/>
                <a:cs typeface="+mj-cs"/>
              </a:rPr>
              <a:t>Ga</a:t>
            </a:r>
            <a:r>
              <a:rPr lang="cs-CZ" sz="4000" b="1" baseline="-22000" dirty="0">
                <a:latin typeface="+mj-lt"/>
                <a:ea typeface="+mj-ea"/>
                <a:cs typeface="+mj-cs"/>
              </a:rPr>
              <a:t>22</a:t>
            </a:r>
            <a:r>
              <a:rPr lang="cs-CZ" sz="4000" b="1" dirty="0">
                <a:latin typeface="+mj-lt"/>
                <a:ea typeface="+mj-ea"/>
                <a:cs typeface="+mj-cs"/>
              </a:rPr>
              <a:t> a konstrukce </a:t>
            </a:r>
            <a:r>
              <a:rPr lang="cs-CZ" sz="4000" b="1" dirty="0" err="1">
                <a:latin typeface="+mj-lt"/>
                <a:ea typeface="+mj-ea"/>
                <a:cs typeface="+mj-cs"/>
              </a:rPr>
              <a:t>mikropumpy</a:t>
            </a:r>
            <a:endParaRPr lang="en-GB" sz="4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4CF3801-426F-47A7-96CC-BE466724E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102" y="515676"/>
            <a:ext cx="3613376" cy="882578"/>
          </a:xfrm>
          <a:prstGeom prst="rect">
            <a:avLst/>
          </a:prstGeom>
          <a:noFill/>
        </p:spPr>
      </p:pic>
      <p:pic>
        <p:nvPicPr>
          <p:cNvPr id="8" name="Picture 2" descr="AGKM - Arcibiskupské gymnázium v Kroměříži">
            <a:extLst>
              <a:ext uri="{FF2B5EF4-FFF2-40B4-BE49-F238E27FC236}">
                <a16:creationId xmlns:a16="http://schemas.microsoft.com/office/drawing/2014/main" id="{9EB2F3CB-B775-4B14-88C7-8CF900708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8" b="89828" l="0" r="97385">
                        <a14:foregroundMark x1="28855" y1="26684" x2="28855" y2="26684"/>
                        <a14:foregroundMark x1="49955" y1="25495" x2="49955" y2="25495"/>
                        <a14:foregroundMark x1="68079" y1="28534" x2="68079" y2="28534"/>
                        <a14:foregroundMark x1="14067" y1="29723" x2="14067" y2="29723"/>
                        <a14:foregroundMark x1="50225" y1="58653" x2="50225" y2="58653"/>
                        <a14:foregroundMark x1="51939" y1="59577" x2="51939" y2="59577"/>
                        <a14:foregroundMark x1="46258" y1="59577" x2="46258" y2="59577"/>
                        <a14:foregroundMark x1="45176" y1="66711" x2="45176" y2="66711"/>
                        <a14:foregroundMark x1="48422" y1="66446" x2="48422" y2="66446"/>
                        <a14:foregroundMark x1="52480" y1="67371" x2="52480" y2="67371"/>
                        <a14:foregroundMark x1="56718" y1="67503" x2="56718" y2="67503"/>
                        <a14:foregroundMark x1="61497" y1="67503" x2="60595" y2="68296"/>
                        <a14:foregroundMark x1="44545" y1="75165" x2="44545" y2="75165"/>
                        <a14:foregroundMark x1="50045" y1="75826" x2="50045" y2="75826"/>
                        <a14:foregroundMark x1="53832" y1="75826" x2="53832" y2="75826"/>
                        <a14:foregroundMark x1="57439" y1="75826" x2="57439" y2="75826"/>
                        <a14:foregroundMark x1="61677" y1="75429" x2="61677" y2="75429"/>
                        <a14:foregroundMark x1="66366" y1="75561" x2="66366" y2="75561"/>
                        <a14:foregroundMark x1="55996" y1="58917" x2="55996" y2="58917"/>
                        <a14:foregroundMark x1="57890" y1="59313" x2="57890" y2="59313"/>
                        <a14:foregroundMark x1="61317" y1="59313" x2="61317" y2="59313"/>
                        <a14:foregroundMark x1="63210" y1="59313" x2="63210" y2="59313"/>
                        <a14:foregroundMark x1="66456" y1="59181" x2="66456" y2="59181"/>
                        <a14:foregroundMark x1="69973" y1="59181" x2="69973" y2="59181"/>
                        <a14:foregroundMark x1="73940" y1="59445" x2="73940" y2="59445"/>
                        <a14:foregroundMark x1="77547" y1="59445" x2="77547" y2="59445"/>
                        <a14:foregroundMark x1="81154" y1="59445" x2="81154" y2="59445"/>
                        <a14:foregroundMark x1="84851" y1="57860" x2="84851" y2="57860"/>
                        <a14:foregroundMark x1="64833" y1="66446" x2="64833" y2="66446"/>
                        <a14:foregroundMark x1="62128" y1="64993" x2="62128" y2="64993"/>
                        <a14:foregroundMark x1="68440" y1="67239" x2="68440" y2="67239"/>
                        <a14:foregroundMark x1="70153" y1="67900" x2="70153" y2="67900"/>
                        <a14:foregroundMark x1="74121" y1="67900" x2="74121" y2="67900"/>
                        <a14:foregroundMark x1="69973" y1="75826" x2="69973" y2="75826"/>
                        <a14:foregroundMark x1="70243" y1="74240" x2="70243" y2="74240"/>
                        <a14:foregroundMark x1="66817" y1="73844" x2="66817" y2="73844"/>
                        <a14:foregroundMark x1="73309" y1="75958" x2="73309" y2="75958"/>
                        <a14:foregroundMark x1="73490" y1="73712" x2="73490" y2="73712"/>
                        <a14:foregroundMark x1="75654" y1="75429" x2="75654" y2="75429"/>
                        <a14:foregroundMark x1="75654" y1="74373" x2="75654" y2="74373"/>
                        <a14:foregroundMark x1="78449" y1="75958" x2="78449" y2="75958"/>
                        <a14:foregroundMark x1="84941" y1="56671" x2="84941" y2="566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347" y="136525"/>
            <a:ext cx="2632849" cy="179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303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E1FA9-126D-4522-94E5-485C6F74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3600" dirty="0"/>
              <a:t>SEM-</a:t>
            </a:r>
            <a:r>
              <a:rPr lang="en-GB" sz="3600" dirty="0" err="1"/>
              <a:t>metoda</a:t>
            </a:r>
            <a:r>
              <a:rPr lang="en-GB" sz="3600" dirty="0"/>
              <a:t> EDS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DA144522-5009-43A5-B0AD-579E3AD36208}"/>
              </a:ext>
            </a:extLst>
          </p:cNvPr>
          <p:cNvSpPr txBox="1"/>
          <p:nvPr/>
        </p:nvSpPr>
        <p:spPr>
          <a:xfrm>
            <a:off x="7507048" y="4319297"/>
            <a:ext cx="39551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Vyzařovací</a:t>
            </a:r>
            <a:r>
              <a:rPr lang="en-GB" sz="2200" dirty="0"/>
              <a:t> </a:t>
            </a:r>
            <a:r>
              <a:rPr lang="en-GB" sz="2200" dirty="0" err="1"/>
              <a:t>spektrum</a:t>
            </a:r>
            <a:r>
              <a:rPr lang="en-GB" sz="2200" dirty="0"/>
              <a:t> </a:t>
            </a:r>
            <a:r>
              <a:rPr lang="en-GB" sz="2200" dirty="0" err="1"/>
              <a:t>vzorku</a:t>
            </a:r>
            <a:r>
              <a:rPr lang="en-GB" sz="2200" dirty="0"/>
              <a:t> SC</a:t>
            </a:r>
          </a:p>
        </p:txBody>
      </p:sp>
      <p:sp>
        <p:nvSpPr>
          <p:cNvPr id="13" name="Šipka: doprava 12">
            <a:extLst>
              <a:ext uri="{FF2B5EF4-FFF2-40B4-BE49-F238E27FC236}">
                <a16:creationId xmlns:a16="http://schemas.microsoft.com/office/drawing/2014/main" id="{127ECE4C-A5A7-49F3-9DF8-7E2BE324A798}"/>
              </a:ext>
            </a:extLst>
          </p:cNvPr>
          <p:cNvSpPr/>
          <p:nvPr/>
        </p:nvSpPr>
        <p:spPr>
          <a:xfrm>
            <a:off x="4739749" y="2407962"/>
            <a:ext cx="1689626" cy="611463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ulka 14">
                <a:extLst>
                  <a:ext uri="{FF2B5EF4-FFF2-40B4-BE49-F238E27FC236}">
                    <a16:creationId xmlns:a16="http://schemas.microsoft.com/office/drawing/2014/main" id="{9AAB3D39-ACAC-45A5-8A05-B6EC67CD6A6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5316967"/>
                  </p:ext>
                </p:extLst>
              </p:nvPr>
            </p:nvGraphicFramePr>
            <p:xfrm>
              <a:off x="2400300" y="5099465"/>
              <a:ext cx="7265229" cy="95012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21743">
                      <a:extLst>
                        <a:ext uri="{9D8B030D-6E8A-4147-A177-3AD203B41FA5}">
                          <a16:colId xmlns:a16="http://schemas.microsoft.com/office/drawing/2014/main" val="515779034"/>
                        </a:ext>
                      </a:extLst>
                    </a:gridCol>
                    <a:gridCol w="2421743">
                      <a:extLst>
                        <a:ext uri="{9D8B030D-6E8A-4147-A177-3AD203B41FA5}">
                          <a16:colId xmlns:a16="http://schemas.microsoft.com/office/drawing/2014/main" val="3615104833"/>
                        </a:ext>
                      </a:extLst>
                    </a:gridCol>
                    <a:gridCol w="2421743">
                      <a:extLst>
                        <a:ext uri="{9D8B030D-6E8A-4147-A177-3AD203B41FA5}">
                          <a16:colId xmlns:a16="http://schemas.microsoft.com/office/drawing/2014/main" val="1491339100"/>
                        </a:ext>
                      </a:extLst>
                    </a:gridCol>
                  </a:tblGrid>
                  <a:tr h="3195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 err="1"/>
                            <a:t>Eto</a:t>
                          </a:r>
                          <a:endParaRPr lang="en-GB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/>
                            <a:t>SC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/>
                            <a:t>B1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86406144"/>
                      </a:ext>
                    </a:extLst>
                  </a:tr>
                  <a:tr h="55388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Ni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48.8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Mn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27.9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Ga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23.3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000" b="0" i="0" u="none" strike="noStrike" kern="1200" baseline="-250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Ni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48.5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Mn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28.2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Ga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23.3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Ni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50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Mn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28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Ga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2000" b="0" i="0" u="none" strike="noStrike" kern="1200" dirty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78396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ulka 14">
                <a:extLst>
                  <a:ext uri="{FF2B5EF4-FFF2-40B4-BE49-F238E27FC236}">
                    <a16:creationId xmlns:a16="http://schemas.microsoft.com/office/drawing/2014/main" id="{9AAB3D39-ACAC-45A5-8A05-B6EC67CD6A6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5316967"/>
                  </p:ext>
                </p:extLst>
              </p:nvPr>
            </p:nvGraphicFramePr>
            <p:xfrm>
              <a:off x="2400300" y="5099465"/>
              <a:ext cx="7265229" cy="95012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21743">
                      <a:extLst>
                        <a:ext uri="{9D8B030D-6E8A-4147-A177-3AD203B41FA5}">
                          <a16:colId xmlns:a16="http://schemas.microsoft.com/office/drawing/2014/main" val="515779034"/>
                        </a:ext>
                      </a:extLst>
                    </a:gridCol>
                    <a:gridCol w="2421743">
                      <a:extLst>
                        <a:ext uri="{9D8B030D-6E8A-4147-A177-3AD203B41FA5}">
                          <a16:colId xmlns:a16="http://schemas.microsoft.com/office/drawing/2014/main" val="3615104833"/>
                        </a:ext>
                      </a:extLst>
                    </a:gridCol>
                    <a:gridCol w="2421743">
                      <a:extLst>
                        <a:ext uri="{9D8B030D-6E8A-4147-A177-3AD203B41FA5}">
                          <a16:colId xmlns:a16="http://schemas.microsoft.com/office/drawing/2014/main" val="1491339100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 err="1"/>
                            <a:t>Eto</a:t>
                          </a:r>
                          <a:endParaRPr lang="en-GB" sz="2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/>
                            <a:t>SC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dirty="0"/>
                            <a:t>B1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86406144"/>
                      </a:ext>
                    </a:extLst>
                  </a:tr>
                  <a:tr h="5538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51" t="-76087" r="-200754" b="-21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04" t="-76087" r="-101259" b="-21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76087" r="-1005" b="-21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78396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Šipka: doprava 15">
            <a:extLst>
              <a:ext uri="{FF2B5EF4-FFF2-40B4-BE49-F238E27FC236}">
                <a16:creationId xmlns:a16="http://schemas.microsoft.com/office/drawing/2014/main" id="{FA339675-F3FC-488B-988E-CBDDFF57F806}"/>
              </a:ext>
            </a:extLst>
          </p:cNvPr>
          <p:cNvSpPr/>
          <p:nvPr/>
        </p:nvSpPr>
        <p:spPr>
          <a:xfrm rot="7864283">
            <a:off x="6123348" y="4523355"/>
            <a:ext cx="824512" cy="307955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B06AC0E-6D46-4962-9E95-82310E2EE07E}"/>
              </a:ext>
            </a:extLst>
          </p:cNvPr>
          <p:cNvSpPr txBox="1"/>
          <p:nvPr/>
        </p:nvSpPr>
        <p:spPr>
          <a:xfrm>
            <a:off x="1012117" y="4336257"/>
            <a:ext cx="3288811" cy="443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/>
              <a:t>SEM FERA 3 firmy </a:t>
            </a:r>
            <a:r>
              <a:rPr lang="cs-CZ" sz="2200" dirty="0" err="1"/>
              <a:t>Tescan</a:t>
            </a:r>
            <a:r>
              <a:rPr lang="cs-CZ" sz="2200" dirty="0"/>
              <a:t> </a:t>
            </a:r>
            <a:endParaRPr lang="en-GB" sz="22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5D78C1-CC17-4EAA-952B-7769A8346D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1" y="1246360"/>
            <a:ext cx="3954372" cy="2965780"/>
          </a:xfrm>
          <a:prstGeom prst="rect">
            <a:avLst/>
          </a:prstGeom>
        </p:spPr>
      </p:pic>
      <p:sp>
        <p:nvSpPr>
          <p:cNvPr id="12" name="Zástupný symbol pro zápatí 5">
            <a:extLst>
              <a:ext uri="{FF2B5EF4-FFF2-40B4-BE49-F238E27FC236}">
                <a16:creationId xmlns:a16="http://schemas.microsoft.com/office/drawing/2014/main" id="{FCDB6CD4-0E94-4BA3-B3DA-808247BA4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19E2DA59-ECC1-41B8-845C-A47E0A946A87}"/>
              </a:ext>
            </a:extLst>
          </p:cNvPr>
          <p:cNvGrpSpPr/>
          <p:nvPr/>
        </p:nvGrpSpPr>
        <p:grpSpPr>
          <a:xfrm>
            <a:off x="6429375" y="1246360"/>
            <a:ext cx="5337245" cy="3409442"/>
            <a:chOff x="0" y="0"/>
            <a:chExt cx="5252888" cy="3209309"/>
          </a:xfrm>
        </p:grpSpPr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60D42659-E028-42EF-BBDC-9AEC861F4C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7" t="1363" r="6219" b="6761"/>
            <a:stretch/>
          </p:blipFill>
          <p:spPr bwMode="auto">
            <a:xfrm>
              <a:off x="241468" y="0"/>
              <a:ext cx="5011420" cy="27241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1" name="Textové pole 238">
              <a:extLst>
                <a:ext uri="{FF2B5EF4-FFF2-40B4-BE49-F238E27FC236}">
                  <a16:creationId xmlns:a16="http://schemas.microsoft.com/office/drawing/2014/main" id="{7FBF6EEE-600E-40B1-97E1-6CFBC27B7FB4}"/>
                </a:ext>
              </a:extLst>
            </p:cNvPr>
            <p:cNvSpPr txBox="1"/>
            <p:nvPr/>
          </p:nvSpPr>
          <p:spPr>
            <a:xfrm rot="16200000">
              <a:off x="-204759" y="790042"/>
              <a:ext cx="897571" cy="488054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Četnost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ové pole 239">
              <a:extLst>
                <a:ext uri="{FF2B5EF4-FFF2-40B4-BE49-F238E27FC236}">
                  <a16:creationId xmlns:a16="http://schemas.microsoft.com/office/drawing/2014/main" id="{76BE0F61-1A8A-4496-BB61-F341E26F741E}"/>
                </a:ext>
              </a:extLst>
            </p:cNvPr>
            <p:cNvSpPr txBox="1"/>
            <p:nvPr/>
          </p:nvSpPr>
          <p:spPr>
            <a:xfrm>
              <a:off x="2362876" y="2721255"/>
              <a:ext cx="1071475" cy="488054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Energie [keV]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3558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58B668-A622-4CAD-91BF-E448CE47C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171091"/>
            <a:ext cx="10429875" cy="682625"/>
          </a:xfrm>
        </p:spPr>
        <p:txBody>
          <a:bodyPr>
            <a:normAutofit/>
          </a:bodyPr>
          <a:lstStyle/>
          <a:p>
            <a:pPr algn="ctr"/>
            <a:r>
              <a:rPr lang="en-GB" sz="3600" dirty="0" err="1"/>
              <a:t>Mechanická</a:t>
            </a:r>
            <a:r>
              <a:rPr lang="en-GB" sz="3600" dirty="0"/>
              <a:t> a </a:t>
            </a:r>
            <a:r>
              <a:rPr lang="en-GB" sz="3600" dirty="0" err="1"/>
              <a:t>magnetická</a:t>
            </a:r>
            <a:r>
              <a:rPr lang="en-GB" sz="3600" dirty="0"/>
              <a:t> </a:t>
            </a:r>
            <a:r>
              <a:rPr lang="en-GB" sz="3600" dirty="0" err="1"/>
              <a:t>měření</a:t>
            </a:r>
            <a:endParaRPr lang="en-GB" sz="3600" dirty="0"/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94456AF2-5C28-44F0-89F4-9B3236453D39}"/>
              </a:ext>
            </a:extLst>
          </p:cNvPr>
          <p:cNvSpPr/>
          <p:nvPr/>
        </p:nvSpPr>
        <p:spPr>
          <a:xfrm>
            <a:off x="9260347" y="3435900"/>
            <a:ext cx="337905" cy="283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792CB318-F00D-4FEE-A3CE-BB0800AE92F2}"/>
              </a:ext>
            </a:extLst>
          </p:cNvPr>
          <p:cNvSpPr txBox="1"/>
          <p:nvPr/>
        </p:nvSpPr>
        <p:spPr>
          <a:xfrm>
            <a:off x="1806290" y="1091417"/>
            <a:ext cx="3467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Mechanická</a:t>
            </a:r>
            <a:r>
              <a:rPr lang="en-GB" sz="2400" dirty="0"/>
              <a:t> </a:t>
            </a:r>
            <a:r>
              <a:rPr lang="en-GB" sz="2400" dirty="0" err="1"/>
              <a:t>deformace</a:t>
            </a:r>
            <a:endParaRPr lang="en-GB" sz="2400" dirty="0"/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30D5182C-DAEA-47D7-B1BF-D7A983673C85}"/>
              </a:ext>
            </a:extLst>
          </p:cNvPr>
          <p:cNvSpPr txBox="1"/>
          <p:nvPr/>
        </p:nvSpPr>
        <p:spPr>
          <a:xfrm>
            <a:off x="7600021" y="1091417"/>
            <a:ext cx="4087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Magnetická</a:t>
            </a:r>
            <a:r>
              <a:rPr lang="en-GB" sz="2400" dirty="0"/>
              <a:t> </a:t>
            </a:r>
            <a:r>
              <a:rPr lang="en-GB" sz="2400" dirty="0" err="1"/>
              <a:t>deformace</a:t>
            </a:r>
            <a:endParaRPr lang="en-GB" sz="2400" dirty="0"/>
          </a:p>
        </p:txBody>
      </p:sp>
      <p:sp>
        <p:nvSpPr>
          <p:cNvPr id="28" name="Zástupný symbol pro zápatí 5">
            <a:extLst>
              <a:ext uri="{FF2B5EF4-FFF2-40B4-BE49-F238E27FC236}">
                <a16:creationId xmlns:a16="http://schemas.microsoft.com/office/drawing/2014/main" id="{DB6EAAD5-AEBC-43D4-9872-42FED7B93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E65B0BF8-C939-4A53-A766-A48964D972E8}"/>
              </a:ext>
            </a:extLst>
          </p:cNvPr>
          <p:cNvGrpSpPr/>
          <p:nvPr/>
        </p:nvGrpSpPr>
        <p:grpSpPr>
          <a:xfrm>
            <a:off x="165992" y="1510217"/>
            <a:ext cx="5940080" cy="4603848"/>
            <a:chOff x="876852" y="1651061"/>
            <a:chExt cx="5389396" cy="3961175"/>
          </a:xfrm>
        </p:grpSpPr>
        <p:grpSp>
          <p:nvGrpSpPr>
            <p:cNvPr id="39" name="Skupina 38">
              <a:extLst>
                <a:ext uri="{FF2B5EF4-FFF2-40B4-BE49-F238E27FC236}">
                  <a16:creationId xmlns:a16="http://schemas.microsoft.com/office/drawing/2014/main" id="{E1618302-82FC-4C5F-9D0D-70B3093CF638}"/>
                </a:ext>
              </a:extLst>
            </p:cNvPr>
            <p:cNvGrpSpPr/>
            <p:nvPr/>
          </p:nvGrpSpPr>
          <p:grpSpPr>
            <a:xfrm>
              <a:off x="876852" y="1651061"/>
              <a:ext cx="5389396" cy="3956389"/>
              <a:chOff x="726771" y="1489700"/>
              <a:chExt cx="4520099" cy="3408374"/>
            </a:xfrm>
          </p:grpSpPr>
          <p:pic>
            <p:nvPicPr>
              <p:cNvPr id="11" name="Obrázek 10">
                <a:extLst>
                  <a:ext uri="{FF2B5EF4-FFF2-40B4-BE49-F238E27FC236}">
                    <a16:creationId xmlns:a16="http://schemas.microsoft.com/office/drawing/2014/main" id="{C094F62D-9DAB-4D7C-BC3C-C55EE7A6E2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6771" y="1489700"/>
                <a:ext cx="4520099" cy="3408374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ovéPole 8">
                    <a:extLst>
                      <a:ext uri="{FF2B5EF4-FFF2-40B4-BE49-F238E27FC236}">
                        <a16:creationId xmlns:a16="http://schemas.microsoft.com/office/drawing/2014/main" id="{C76E16A1-B888-4483-9F92-DF247BD54361}"/>
                      </a:ext>
                    </a:extLst>
                  </p:cNvPr>
                  <p:cNvSpPr txBox="1"/>
                  <p:nvPr/>
                </p:nvSpPr>
                <p:spPr>
                  <a:xfrm>
                    <a:off x="1369361" y="3080694"/>
                    <a:ext cx="914401" cy="4919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σ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𝑠𝑤</m:t>
                              </m:r>
                            </m:sub>
                          </m:sSub>
                        </m:oMath>
                      </m:oMathPara>
                    </a14:m>
                    <a:endParaRPr lang="en-GB" sz="2000" dirty="0">
                      <a:latin typeface="Bebas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9" name="TextovéPole 8">
                    <a:extLst>
                      <a:ext uri="{FF2B5EF4-FFF2-40B4-BE49-F238E27FC236}">
                        <a16:creationId xmlns:a16="http://schemas.microsoft.com/office/drawing/2014/main" id="{C76E16A1-B888-4483-9F92-DF247BD5436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69361" y="3080694"/>
                    <a:ext cx="914401" cy="491973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22" name="Obrázek 21">
                <a:extLst>
                  <a:ext uri="{FF2B5EF4-FFF2-40B4-BE49-F238E27FC236}">
                    <a16:creationId xmlns:a16="http://schemas.microsoft.com/office/drawing/2014/main" id="{DAC29645-36B6-4983-8C4B-4A76376EEB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3597" r="37514" b="6047"/>
              <a:stretch/>
            </p:blipFill>
            <p:spPr>
              <a:xfrm rot="1179637" flipH="1">
                <a:off x="1601127" y="3469870"/>
                <a:ext cx="184946" cy="643890"/>
              </a:xfrm>
              <a:prstGeom prst="rect">
                <a:avLst/>
              </a:prstGeom>
            </p:spPr>
          </p:pic>
          <p:cxnSp>
            <p:nvCxnSpPr>
              <p:cNvPr id="29" name="Přímá spojnice 28">
                <a:extLst>
                  <a:ext uri="{FF2B5EF4-FFF2-40B4-BE49-F238E27FC236}">
                    <a16:creationId xmlns:a16="http://schemas.microsoft.com/office/drawing/2014/main" id="{569BD8F3-F629-4CFC-A9B1-017251091D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9670" y="2448077"/>
                <a:ext cx="224852" cy="144764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3" name="Grafický objekt 32">
                <a:extLst>
                  <a:ext uri="{FF2B5EF4-FFF2-40B4-BE49-F238E27FC236}">
                    <a16:creationId xmlns:a16="http://schemas.microsoft.com/office/drawing/2014/main" id="{DEC2DAF8-C6F3-4748-A24D-1864A1EB37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785256" y="2094453"/>
                <a:ext cx="1031507" cy="322043"/>
              </a:xfrm>
              <a:prstGeom prst="rect">
                <a:avLst/>
              </a:prstGeom>
            </p:spPr>
          </p:pic>
          <p:pic>
            <p:nvPicPr>
              <p:cNvPr id="34" name="Grafický objekt 33">
                <a:extLst>
                  <a:ext uri="{FF2B5EF4-FFF2-40B4-BE49-F238E27FC236}">
                    <a16:creationId xmlns:a16="http://schemas.microsoft.com/office/drawing/2014/main" id="{3E7B86B3-5F87-4B8E-B016-39F0EEAA6F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199129" y="2094454"/>
                <a:ext cx="1133339" cy="322042"/>
              </a:xfrm>
              <a:prstGeom prst="rect">
                <a:avLst/>
              </a:prstGeom>
            </p:spPr>
          </p:pic>
          <p:cxnSp>
            <p:nvCxnSpPr>
              <p:cNvPr id="35" name="Přímá spojnice 34">
                <a:extLst>
                  <a:ext uri="{FF2B5EF4-FFF2-40B4-BE49-F238E27FC236}">
                    <a16:creationId xmlns:a16="http://schemas.microsoft.com/office/drawing/2014/main" id="{60190BC8-2B72-4056-AF10-B2D90F62CD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5798" y="2490668"/>
                <a:ext cx="286500" cy="132125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21" name="Obrázek 20">
              <a:extLst>
                <a:ext uri="{FF2B5EF4-FFF2-40B4-BE49-F238E27FC236}">
                  <a16:creationId xmlns:a16="http://schemas.microsoft.com/office/drawing/2014/main" id="{6E04AE82-BFEB-499F-BCA4-809B2DD3F1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5095" r="95520" b="43204"/>
            <a:stretch/>
          </p:blipFill>
          <p:spPr>
            <a:xfrm>
              <a:off x="1165889" y="3089286"/>
              <a:ext cx="258943" cy="1006316"/>
            </a:xfrm>
            <a:prstGeom prst="rect">
              <a:avLst/>
            </a:prstGeom>
          </p:spPr>
        </p:pic>
        <p:pic>
          <p:nvPicPr>
            <p:cNvPr id="25" name="Obrázek 24">
              <a:extLst>
                <a:ext uri="{FF2B5EF4-FFF2-40B4-BE49-F238E27FC236}">
                  <a16:creationId xmlns:a16="http://schemas.microsoft.com/office/drawing/2014/main" id="{EDE98DDA-4A54-4383-91DC-336EF4B47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8691" t="93641" r="25704" b="-434"/>
            <a:stretch/>
          </p:blipFill>
          <p:spPr>
            <a:xfrm>
              <a:off x="2810153" y="5293304"/>
              <a:ext cx="2269024" cy="318932"/>
            </a:xfrm>
            <a:prstGeom prst="rect">
              <a:avLst/>
            </a:prstGeom>
          </p:spPr>
        </p:pic>
      </p:grpSp>
      <p:grpSp>
        <p:nvGrpSpPr>
          <p:cNvPr id="20" name="Skupina 19">
            <a:extLst>
              <a:ext uri="{FF2B5EF4-FFF2-40B4-BE49-F238E27FC236}">
                <a16:creationId xmlns:a16="http://schemas.microsoft.com/office/drawing/2014/main" id="{C55BA3FD-40D7-4C4F-B1E0-E003386E686E}"/>
              </a:ext>
            </a:extLst>
          </p:cNvPr>
          <p:cNvGrpSpPr/>
          <p:nvPr/>
        </p:nvGrpSpPr>
        <p:grpSpPr>
          <a:xfrm>
            <a:off x="5917471" y="1590919"/>
            <a:ext cx="6108537" cy="4497367"/>
            <a:chOff x="5917471" y="1590919"/>
            <a:chExt cx="6108537" cy="4497367"/>
          </a:xfrm>
        </p:grpSpPr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7E9461AA-C474-4A7B-AF12-D7B648359CD5}"/>
                </a:ext>
              </a:extLst>
            </p:cNvPr>
            <p:cNvGrpSpPr/>
            <p:nvPr/>
          </p:nvGrpSpPr>
          <p:grpSpPr>
            <a:xfrm>
              <a:off x="5917471" y="1590919"/>
              <a:ext cx="6108537" cy="4497367"/>
              <a:chOff x="6451388" y="1772360"/>
              <a:chExt cx="5260160" cy="3868455"/>
            </a:xfrm>
          </p:grpSpPr>
          <p:grpSp>
            <p:nvGrpSpPr>
              <p:cNvPr id="4" name="Skupina 3">
                <a:extLst>
                  <a:ext uri="{FF2B5EF4-FFF2-40B4-BE49-F238E27FC236}">
                    <a16:creationId xmlns:a16="http://schemas.microsoft.com/office/drawing/2014/main" id="{47290A96-1D6E-48BC-87E6-D5029105C282}"/>
                  </a:ext>
                </a:extLst>
              </p:cNvPr>
              <p:cNvGrpSpPr/>
              <p:nvPr/>
            </p:nvGrpSpPr>
            <p:grpSpPr>
              <a:xfrm>
                <a:off x="6451388" y="1772360"/>
                <a:ext cx="5260160" cy="3849857"/>
                <a:chOff x="6451388" y="1772360"/>
                <a:chExt cx="5260160" cy="3849857"/>
              </a:xfrm>
            </p:grpSpPr>
            <p:grpSp>
              <p:nvGrpSpPr>
                <p:cNvPr id="18" name="Skupina 17">
                  <a:extLst>
                    <a:ext uri="{FF2B5EF4-FFF2-40B4-BE49-F238E27FC236}">
                      <a16:creationId xmlns:a16="http://schemas.microsoft.com/office/drawing/2014/main" id="{B4F2947A-AB34-41C4-82A9-A195B3B658CB}"/>
                    </a:ext>
                  </a:extLst>
                </p:cNvPr>
                <p:cNvGrpSpPr/>
                <p:nvPr/>
              </p:nvGrpSpPr>
              <p:grpSpPr>
                <a:xfrm>
                  <a:off x="6451388" y="1772360"/>
                  <a:ext cx="5260160" cy="3849857"/>
                  <a:chOff x="6441443" y="1596941"/>
                  <a:chExt cx="4529575" cy="3395024"/>
                </a:xfrm>
              </p:grpSpPr>
              <p:grpSp>
                <p:nvGrpSpPr>
                  <p:cNvPr id="17" name="Skupina 16">
                    <a:extLst>
                      <a:ext uri="{FF2B5EF4-FFF2-40B4-BE49-F238E27FC236}">
                        <a16:creationId xmlns:a16="http://schemas.microsoft.com/office/drawing/2014/main" id="{E41D240C-C776-4320-BDE5-6492A8A46CED}"/>
                      </a:ext>
                    </a:extLst>
                  </p:cNvPr>
                  <p:cNvGrpSpPr/>
                  <p:nvPr/>
                </p:nvGrpSpPr>
                <p:grpSpPr>
                  <a:xfrm>
                    <a:off x="6441443" y="1596941"/>
                    <a:ext cx="4529575" cy="3395024"/>
                    <a:chOff x="3579409" y="1476866"/>
                    <a:chExt cx="4529575" cy="3395024"/>
                  </a:xfrm>
                </p:grpSpPr>
                <p:pic>
                  <p:nvPicPr>
                    <p:cNvPr id="12" name="Obrázek 11">
                      <a:extLst>
                        <a:ext uri="{FF2B5EF4-FFF2-40B4-BE49-F238E27FC236}">
                          <a16:creationId xmlns:a16="http://schemas.microsoft.com/office/drawing/2014/main" id="{B48F6A77-7E51-4ADD-AEB2-5EA8F712787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10"/>
                    <a:srcRect r="6015"/>
                    <a:stretch/>
                  </p:blipFill>
                  <p:spPr>
                    <a:xfrm>
                      <a:off x="3579409" y="1476866"/>
                      <a:ext cx="4529575" cy="3395024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16" name="Obdélník 15">
                      <a:extLst>
                        <a:ext uri="{FF2B5EF4-FFF2-40B4-BE49-F238E27FC236}">
                          <a16:creationId xmlns:a16="http://schemas.microsoft.com/office/drawing/2014/main" id="{A56B787D-34F7-4BCA-B071-584F77209F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7191" y="3181407"/>
                      <a:ext cx="560787" cy="29907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dirty="0"/>
                    </a:p>
                  </p:txBody>
                </p:sp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24" name="TextovéPole 23">
                        <a:extLst>
                          <a:ext uri="{FF2B5EF4-FFF2-40B4-BE49-F238E27FC236}">
                            <a16:creationId xmlns:a16="http://schemas.microsoft.com/office/drawing/2014/main" id="{B91B5496-5BD4-406A-865E-5CE8479E4E6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074191" y="3450108"/>
                        <a:ext cx="914400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2000" b="0" i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GB" sz="2000" b="0" i="0" smtClean="0">
                                      <a:latin typeface="Cambria Math" panose="02040503050406030204" pitchFamily="18" charset="0"/>
                                    </a:rPr>
                                    <m:t>sw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GB" sz="2000" dirty="0">
                          <a:latin typeface="Bebas" pitchFamily="2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24" name="TextovéPole 23">
                        <a:extLst>
                          <a:ext uri="{FF2B5EF4-FFF2-40B4-BE49-F238E27FC236}">
                            <a16:creationId xmlns:a16="http://schemas.microsoft.com/office/drawing/2014/main" id="{B91B5496-5BD4-406A-865E-5CE8479E4E69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074191" y="3450108"/>
                        <a:ext cx="914400" cy="400110"/>
                      </a:xfrm>
                      <a:prstGeom prst="rect">
                        <a:avLst/>
                      </a:prstGeom>
                      <a:blipFill>
                        <a:blip r:embed="rId11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3" name="Obdélník 2">
                  <a:extLst>
                    <a:ext uri="{FF2B5EF4-FFF2-40B4-BE49-F238E27FC236}">
                      <a16:creationId xmlns:a16="http://schemas.microsoft.com/office/drawing/2014/main" id="{3C4B1C2D-0639-46C3-B7A0-8451E3610944}"/>
                    </a:ext>
                  </a:extLst>
                </p:cNvPr>
                <p:cNvSpPr/>
                <p:nvPr/>
              </p:nvSpPr>
              <p:spPr>
                <a:xfrm>
                  <a:off x="6514481" y="2085277"/>
                  <a:ext cx="456770" cy="29481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Obdélník 26">
                  <a:extLst>
                    <a:ext uri="{FF2B5EF4-FFF2-40B4-BE49-F238E27FC236}">
                      <a16:creationId xmlns:a16="http://schemas.microsoft.com/office/drawing/2014/main" id="{056FEC00-5AB1-4D08-B638-0B53C7792A03}"/>
                    </a:ext>
                  </a:extLst>
                </p:cNvPr>
                <p:cNvSpPr/>
                <p:nvPr/>
              </p:nvSpPr>
              <p:spPr>
                <a:xfrm>
                  <a:off x="8199549" y="5326397"/>
                  <a:ext cx="2486494" cy="2810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6" name="Obrázek 25">
                <a:extLst>
                  <a:ext uri="{FF2B5EF4-FFF2-40B4-BE49-F238E27FC236}">
                    <a16:creationId xmlns:a16="http://schemas.microsoft.com/office/drawing/2014/main" id="{7719CFD2-DDE9-48F4-A355-F8C5321DA21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657860" y="2994823"/>
                <a:ext cx="313392" cy="1100779"/>
              </a:xfrm>
              <a:prstGeom prst="rect">
                <a:avLst/>
              </a:prstGeom>
            </p:spPr>
          </p:pic>
          <p:pic>
            <p:nvPicPr>
              <p:cNvPr id="30" name="Obrázek 29">
                <a:extLst>
                  <a:ext uri="{FF2B5EF4-FFF2-40B4-BE49-F238E27FC236}">
                    <a16:creationId xmlns:a16="http://schemas.microsoft.com/office/drawing/2014/main" id="{02EA9926-CB61-48FF-A8C7-2400B62CB29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977034" y="5293304"/>
                <a:ext cx="1061886" cy="347511"/>
              </a:xfrm>
              <a:prstGeom prst="rect">
                <a:avLst/>
              </a:prstGeom>
            </p:spPr>
          </p:pic>
        </p:grpSp>
        <p:grpSp>
          <p:nvGrpSpPr>
            <p:cNvPr id="32" name="Skupina 31">
              <a:extLst>
                <a:ext uri="{FF2B5EF4-FFF2-40B4-BE49-F238E27FC236}">
                  <a16:creationId xmlns:a16="http://schemas.microsoft.com/office/drawing/2014/main" id="{F3549A1E-6583-400F-BFAE-A81F6A55F5AE}"/>
                </a:ext>
              </a:extLst>
            </p:cNvPr>
            <p:cNvGrpSpPr/>
            <p:nvPr/>
          </p:nvGrpSpPr>
          <p:grpSpPr>
            <a:xfrm>
              <a:off x="9975856" y="2324247"/>
              <a:ext cx="1566171" cy="929863"/>
              <a:chOff x="8040025" y="2002089"/>
              <a:chExt cx="1191776" cy="689239"/>
            </a:xfrm>
          </p:grpSpPr>
          <p:cxnSp>
            <p:nvCxnSpPr>
              <p:cNvPr id="42" name="Přímá spojnice 41">
                <a:extLst>
                  <a:ext uri="{FF2B5EF4-FFF2-40B4-BE49-F238E27FC236}">
                    <a16:creationId xmlns:a16="http://schemas.microsoft.com/office/drawing/2014/main" id="{17E6363A-7C2C-4948-A340-47F43FF11E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40025" y="2615746"/>
                <a:ext cx="45012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43" name="Grafický objekt 42">
                <a:extLst>
                  <a:ext uri="{FF2B5EF4-FFF2-40B4-BE49-F238E27FC236}">
                    <a16:creationId xmlns:a16="http://schemas.microsoft.com/office/drawing/2014/main" id="{5D956D3F-95B1-4406-96E5-CEF9190AB1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577185" y="2486952"/>
                <a:ext cx="654616" cy="204376"/>
              </a:xfrm>
              <a:prstGeom prst="rect">
                <a:avLst/>
              </a:prstGeom>
            </p:spPr>
          </p:pic>
          <p:pic>
            <p:nvPicPr>
              <p:cNvPr id="44" name="Grafický objekt 43">
                <a:extLst>
                  <a:ext uri="{FF2B5EF4-FFF2-40B4-BE49-F238E27FC236}">
                    <a16:creationId xmlns:a16="http://schemas.microsoft.com/office/drawing/2014/main" id="{F5319190-C648-47E9-AFA1-AFA9CAAE58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557499" y="2002089"/>
                <a:ext cx="654615" cy="186011"/>
              </a:xfrm>
              <a:prstGeom prst="rect">
                <a:avLst/>
              </a:prstGeom>
            </p:spPr>
          </p:pic>
          <p:cxnSp>
            <p:nvCxnSpPr>
              <p:cNvPr id="45" name="Přímá spojnice 44">
                <a:extLst>
                  <a:ext uri="{FF2B5EF4-FFF2-40B4-BE49-F238E27FC236}">
                    <a16:creationId xmlns:a16="http://schemas.microsoft.com/office/drawing/2014/main" id="{01D6E16A-D7F0-4500-8748-44528A4855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40025" y="2095094"/>
                <a:ext cx="45011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54411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>
            <a:extLst>
              <a:ext uri="{FF2B5EF4-FFF2-40B4-BE49-F238E27FC236}">
                <a16:creationId xmlns:a16="http://schemas.microsoft.com/office/drawing/2014/main" id="{4140E00F-4316-4FFF-B330-25F154006DB6}"/>
              </a:ext>
            </a:extLst>
          </p:cNvPr>
          <p:cNvSpPr txBox="1"/>
          <p:nvPr/>
        </p:nvSpPr>
        <p:spPr>
          <a:xfrm>
            <a:off x="1064818" y="240359"/>
            <a:ext cx="11127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>
                <a:latin typeface="+mj-lt"/>
                <a:ea typeface="+mj-ea"/>
                <a:cs typeface="+mj-cs"/>
              </a:rPr>
              <a:t>Srovnání</a:t>
            </a:r>
            <a:r>
              <a:rPr lang="en-GB" sz="3600" dirty="0">
                <a:latin typeface="+mj-lt"/>
                <a:ea typeface="+mj-ea"/>
                <a:cs typeface="+mj-cs"/>
              </a:rPr>
              <a:t> </a:t>
            </a:r>
            <a:r>
              <a:rPr lang="en-GB" sz="3600" dirty="0" err="1">
                <a:latin typeface="+mj-lt"/>
                <a:ea typeface="+mj-ea"/>
                <a:cs typeface="+mj-cs"/>
              </a:rPr>
              <a:t>mechanického</a:t>
            </a:r>
            <a:r>
              <a:rPr lang="en-GB" sz="3600" dirty="0">
                <a:latin typeface="+mj-lt"/>
                <a:ea typeface="+mj-ea"/>
                <a:cs typeface="+mj-cs"/>
              </a:rPr>
              <a:t> </a:t>
            </a:r>
            <a:r>
              <a:rPr lang="en-GB" sz="3600" dirty="0" err="1">
                <a:latin typeface="+mj-lt"/>
                <a:ea typeface="+mj-ea"/>
                <a:cs typeface="+mj-cs"/>
              </a:rPr>
              <a:t>zatěžování</a:t>
            </a:r>
            <a:r>
              <a:rPr lang="en-GB" sz="3600" dirty="0">
                <a:latin typeface="+mj-lt"/>
                <a:ea typeface="+mj-ea"/>
                <a:cs typeface="+mj-cs"/>
              </a:rPr>
              <a:t> a </a:t>
            </a:r>
            <a:r>
              <a:rPr lang="en-GB" sz="3600" dirty="0" err="1">
                <a:latin typeface="+mj-lt"/>
                <a:ea typeface="+mj-ea"/>
                <a:cs typeface="+mj-cs"/>
              </a:rPr>
              <a:t>měření</a:t>
            </a:r>
            <a:r>
              <a:rPr lang="en-GB" sz="3600" dirty="0">
                <a:latin typeface="+mj-lt"/>
                <a:ea typeface="+mj-ea"/>
                <a:cs typeface="+mj-cs"/>
              </a:rPr>
              <a:t> </a:t>
            </a:r>
            <a:r>
              <a:rPr lang="en-GB" sz="3600" dirty="0" err="1">
                <a:latin typeface="+mj-lt"/>
                <a:ea typeface="+mj-ea"/>
                <a:cs typeface="+mj-cs"/>
              </a:rPr>
              <a:t>magnetizace</a:t>
            </a:r>
            <a:r>
              <a:rPr lang="en-GB" sz="3600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5" name="Zástupný symbol pro zápatí 5">
            <a:extLst>
              <a:ext uri="{FF2B5EF4-FFF2-40B4-BE49-F238E27FC236}">
                <a16:creationId xmlns:a16="http://schemas.microsoft.com/office/drawing/2014/main" id="{A6BE1CD2-516E-4B0F-B3AC-8BF1879EB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132" y="1214443"/>
            <a:ext cx="6088612" cy="48276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75784DCF-795E-4411-82FF-DAD089D338D0}"/>
              </a:ext>
            </a:extLst>
          </p:cNvPr>
          <p:cNvGrpSpPr/>
          <p:nvPr/>
        </p:nvGrpSpPr>
        <p:grpSpPr>
          <a:xfrm>
            <a:off x="6148670" y="1088152"/>
            <a:ext cx="6192721" cy="4825304"/>
            <a:chOff x="6292399" y="1050956"/>
            <a:chExt cx="6192721" cy="4485026"/>
          </a:xfrm>
        </p:grpSpPr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11" name="Graf 10">
                  <a:extLst>
                    <a:ext uri="{FF2B5EF4-FFF2-40B4-BE49-F238E27FC236}">
                      <a16:creationId xmlns:a16="http://schemas.microsoft.com/office/drawing/2014/main" id="{CE538811-49B7-44D4-ABC7-4BC0231D909C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260756421"/>
                    </p:ext>
                  </p:extLst>
                </p:nvPr>
              </p:nvGraphicFramePr>
              <p:xfrm>
                <a:off x="6615487" y="1050956"/>
                <a:ext cx="5869633" cy="4485026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3"/>
                </a:graphicData>
              </a:graphic>
            </p:graphicFrame>
          </mc:Choice>
          <mc:Fallback xmlns="">
            <p:pic>
              <p:nvPicPr>
                <p:cNvPr id="11" name="Graf 10">
                  <a:extLst>
                    <a:ext uri="{FF2B5EF4-FFF2-40B4-BE49-F238E27FC236}">
                      <a16:creationId xmlns:a16="http://schemas.microsoft.com/office/drawing/2014/main" xmlns="" xmlns:cx1="http://schemas.microsoft.com/office/drawing/2015/9/8/chartex" id="{CE538811-49B7-44D4-ABC7-4BC0231D909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22367" y="1129716"/>
                  <a:ext cx="5869633" cy="482530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" name="Obdélník 1"/>
            <p:cNvSpPr/>
            <p:nvPr/>
          </p:nvSpPr>
          <p:spPr>
            <a:xfrm>
              <a:off x="6292399" y="1615158"/>
              <a:ext cx="4491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[</a:t>
              </a:r>
              <a:r>
                <a:rPr lang="cs-CZ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T</a:t>
              </a:r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936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81481E-6 L -0.23047 -0.001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3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A45CFB-C83C-4496-8629-F2D2DC294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1542" y="1904"/>
            <a:ext cx="7239132" cy="1350170"/>
          </a:xfrm>
        </p:spPr>
        <p:txBody>
          <a:bodyPr>
            <a:normAutofit/>
          </a:bodyPr>
          <a:lstStyle/>
          <a:p>
            <a:r>
              <a:rPr lang="en-GB" sz="3600" dirty="0" err="1"/>
              <a:t>Peristaltická</a:t>
            </a:r>
            <a:r>
              <a:rPr lang="en-GB" sz="3600" dirty="0"/>
              <a:t> </a:t>
            </a:r>
            <a:r>
              <a:rPr lang="en-GB" sz="3600" dirty="0" err="1"/>
              <a:t>mikropumpa</a:t>
            </a:r>
            <a:r>
              <a:rPr lang="en-GB" sz="3600" dirty="0"/>
              <a:t> </a:t>
            </a:r>
            <a:r>
              <a:rPr lang="en-GB" sz="3600" dirty="0" err="1"/>
              <a:t>na</a:t>
            </a:r>
            <a:r>
              <a:rPr lang="en-GB" sz="3600" dirty="0"/>
              <a:t> </a:t>
            </a:r>
            <a:r>
              <a:rPr lang="en-GB" sz="3600" dirty="0" err="1"/>
              <a:t>bázi</a:t>
            </a:r>
            <a:r>
              <a:rPr lang="en-GB" sz="3600" dirty="0"/>
              <a:t> MIR</a:t>
            </a:r>
          </a:p>
        </p:txBody>
      </p:sp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A8C3BC76-DC6F-47AD-888B-17DF903BE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03382" y="6339818"/>
            <a:ext cx="438150" cy="190500"/>
          </a:xfrm>
          <a:prstGeom prst="rect">
            <a:avLst/>
          </a:prstGeom>
        </p:spPr>
      </p:pic>
      <p:grpSp>
        <p:nvGrpSpPr>
          <p:cNvPr id="25" name="Skupina 24">
            <a:extLst>
              <a:ext uri="{FF2B5EF4-FFF2-40B4-BE49-F238E27FC236}">
                <a16:creationId xmlns:a16="http://schemas.microsoft.com/office/drawing/2014/main" id="{76C2B7B9-30FD-49AD-9813-21E6B261FDB8}"/>
              </a:ext>
            </a:extLst>
          </p:cNvPr>
          <p:cNvGrpSpPr/>
          <p:nvPr/>
        </p:nvGrpSpPr>
        <p:grpSpPr>
          <a:xfrm>
            <a:off x="9510012" y="1194007"/>
            <a:ext cx="2108726" cy="1663094"/>
            <a:chOff x="9388455" y="660418"/>
            <a:chExt cx="2363715" cy="1962081"/>
          </a:xfrm>
        </p:grpSpPr>
        <p:sp>
          <p:nvSpPr>
            <p:cNvPr id="19" name="Šipka: doprava 18">
              <a:extLst>
                <a:ext uri="{FF2B5EF4-FFF2-40B4-BE49-F238E27FC236}">
                  <a16:creationId xmlns:a16="http://schemas.microsoft.com/office/drawing/2014/main" id="{3671D6A1-E9A6-45D2-9E56-5197BD860EFF}"/>
                </a:ext>
              </a:extLst>
            </p:cNvPr>
            <p:cNvSpPr/>
            <p:nvPr/>
          </p:nvSpPr>
          <p:spPr>
            <a:xfrm rot="13460914" flipV="1">
              <a:off x="10077305" y="1739633"/>
              <a:ext cx="427895" cy="360693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5F40B2C7-C3D1-4873-940A-A89891D68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88455" y="660418"/>
              <a:ext cx="2363715" cy="196208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ovéPole 15">
                  <a:extLst>
                    <a:ext uri="{FF2B5EF4-FFF2-40B4-BE49-F238E27FC236}">
                      <a16:creationId xmlns:a16="http://schemas.microsoft.com/office/drawing/2014/main" id="{6573881C-AD8D-4B1A-BDAE-0048A3D4B7AB}"/>
                    </a:ext>
                  </a:extLst>
                </p:cNvPr>
                <p:cNvSpPr txBox="1"/>
                <p:nvPr/>
              </p:nvSpPr>
              <p:spPr>
                <a:xfrm>
                  <a:off x="9589841" y="1911757"/>
                  <a:ext cx="3110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6" name="TextovéPole 15">
                  <a:extLst>
                    <a:ext uri="{FF2B5EF4-FFF2-40B4-BE49-F238E27FC236}">
                      <a16:creationId xmlns:a16="http://schemas.microsoft.com/office/drawing/2014/main" id="{6573881C-AD8D-4B1A-BDAE-0048A3D4B7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89841" y="1911757"/>
                  <a:ext cx="311029" cy="369332"/>
                </a:xfrm>
                <a:prstGeom prst="rect">
                  <a:avLst/>
                </a:prstGeom>
                <a:blipFill>
                  <a:blip r:embed="rId14"/>
                  <a:stretch>
                    <a:fillRect r="-10392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Skupina 22">
            <a:extLst>
              <a:ext uri="{FF2B5EF4-FFF2-40B4-BE49-F238E27FC236}">
                <a16:creationId xmlns:a16="http://schemas.microsoft.com/office/drawing/2014/main" id="{D98E8041-50AB-4101-AFCD-FC717AEBC051}"/>
              </a:ext>
            </a:extLst>
          </p:cNvPr>
          <p:cNvGrpSpPr/>
          <p:nvPr/>
        </p:nvGrpSpPr>
        <p:grpSpPr>
          <a:xfrm>
            <a:off x="9393293" y="4730607"/>
            <a:ext cx="2187436" cy="1661138"/>
            <a:chOff x="9330648" y="4790680"/>
            <a:chExt cx="2259472" cy="1786119"/>
          </a:xfrm>
        </p:grpSpPr>
        <p:sp>
          <p:nvSpPr>
            <p:cNvPr id="21" name="Šipka: doprava 20">
              <a:extLst>
                <a:ext uri="{FF2B5EF4-FFF2-40B4-BE49-F238E27FC236}">
                  <a16:creationId xmlns:a16="http://schemas.microsoft.com/office/drawing/2014/main" id="{D4D43F9C-6A80-425A-BDA5-10A4022839D4}"/>
                </a:ext>
              </a:extLst>
            </p:cNvPr>
            <p:cNvSpPr/>
            <p:nvPr/>
          </p:nvSpPr>
          <p:spPr>
            <a:xfrm rot="18914784" flipV="1">
              <a:off x="10712947" y="5758354"/>
              <a:ext cx="427895" cy="360693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7854D91D-286A-4E08-85F0-038FB770E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330648" y="4790680"/>
              <a:ext cx="2259472" cy="1786119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ovéPole 16">
                  <a:extLst>
                    <a:ext uri="{FF2B5EF4-FFF2-40B4-BE49-F238E27FC236}">
                      <a16:creationId xmlns:a16="http://schemas.microsoft.com/office/drawing/2014/main" id="{B61C79D5-90D9-45D6-9CE1-6DB201A7F481}"/>
                    </a:ext>
                  </a:extLst>
                </p:cNvPr>
                <p:cNvSpPr txBox="1"/>
                <p:nvPr/>
              </p:nvSpPr>
              <p:spPr>
                <a:xfrm>
                  <a:off x="10988960" y="5970468"/>
                  <a:ext cx="3110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7" name="TextovéPole 16">
                  <a:extLst>
                    <a:ext uri="{FF2B5EF4-FFF2-40B4-BE49-F238E27FC236}">
                      <a16:creationId xmlns:a16="http://schemas.microsoft.com/office/drawing/2014/main" id="{B61C79D5-90D9-45D6-9CE1-6DB201A7F4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88960" y="5970468"/>
                  <a:ext cx="311029" cy="369332"/>
                </a:xfrm>
                <a:prstGeom prst="rect">
                  <a:avLst/>
                </a:prstGeom>
                <a:blipFill>
                  <a:blip r:embed="rId17"/>
                  <a:stretch>
                    <a:fillRect r="-89091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Skupina 32">
            <a:extLst>
              <a:ext uri="{FF2B5EF4-FFF2-40B4-BE49-F238E27FC236}">
                <a16:creationId xmlns:a16="http://schemas.microsoft.com/office/drawing/2014/main" id="{5D1F1CD5-ED1A-43AB-BD07-060B64A37DA2}"/>
              </a:ext>
            </a:extLst>
          </p:cNvPr>
          <p:cNvGrpSpPr/>
          <p:nvPr/>
        </p:nvGrpSpPr>
        <p:grpSpPr>
          <a:xfrm>
            <a:off x="9510012" y="2963285"/>
            <a:ext cx="2070717" cy="1661138"/>
            <a:chOff x="9482688" y="2847056"/>
            <a:chExt cx="2107432" cy="1667161"/>
          </a:xfrm>
        </p:grpSpPr>
        <p:sp>
          <p:nvSpPr>
            <p:cNvPr id="30" name="Šipka: doprava 29">
              <a:extLst>
                <a:ext uri="{FF2B5EF4-FFF2-40B4-BE49-F238E27FC236}">
                  <a16:creationId xmlns:a16="http://schemas.microsoft.com/office/drawing/2014/main" id="{135A1432-B7BD-4A03-A99C-2DC851AAE240}"/>
                </a:ext>
              </a:extLst>
            </p:cNvPr>
            <p:cNvSpPr/>
            <p:nvPr/>
          </p:nvSpPr>
          <p:spPr>
            <a:xfrm rot="16200000" flipV="1">
              <a:off x="10322456" y="3687302"/>
              <a:ext cx="427895" cy="360693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Grafický objekt 3">
              <a:extLst>
                <a:ext uri="{FF2B5EF4-FFF2-40B4-BE49-F238E27FC236}">
                  <a16:creationId xmlns:a16="http://schemas.microsoft.com/office/drawing/2014/main" id="{A9DCBF0A-422C-4D5C-B0A7-904F01B2B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482688" y="2847056"/>
              <a:ext cx="2107432" cy="166716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ovéPole 31">
                  <a:extLst>
                    <a:ext uri="{FF2B5EF4-FFF2-40B4-BE49-F238E27FC236}">
                      <a16:creationId xmlns:a16="http://schemas.microsoft.com/office/drawing/2014/main" id="{78222E16-FD35-43B4-B1FF-E2E0E62FA89D}"/>
                    </a:ext>
                  </a:extLst>
                </p:cNvPr>
                <p:cNvSpPr txBox="1"/>
                <p:nvPr/>
              </p:nvSpPr>
              <p:spPr>
                <a:xfrm>
                  <a:off x="10716750" y="3707296"/>
                  <a:ext cx="3110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32" name="TextovéPole 31">
                  <a:extLst>
                    <a:ext uri="{FF2B5EF4-FFF2-40B4-BE49-F238E27FC236}">
                      <a16:creationId xmlns:a16="http://schemas.microsoft.com/office/drawing/2014/main" id="{78222E16-FD35-43B4-B1FF-E2E0E62FA8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16750" y="3707296"/>
                  <a:ext cx="311029" cy="369332"/>
                </a:xfrm>
                <a:prstGeom prst="rect">
                  <a:avLst/>
                </a:prstGeom>
                <a:blipFill>
                  <a:blip r:embed="rId20"/>
                  <a:stretch>
                    <a:fillRect r="-8245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TextovéPole 4">
            <a:extLst>
              <a:ext uri="{FF2B5EF4-FFF2-40B4-BE49-F238E27FC236}">
                <a16:creationId xmlns:a16="http://schemas.microsoft.com/office/drawing/2014/main" id="{54F567AD-E32D-4357-82EE-BCE88D428634}"/>
              </a:ext>
            </a:extLst>
          </p:cNvPr>
          <p:cNvSpPr txBox="1"/>
          <p:nvPr/>
        </p:nvSpPr>
        <p:spPr>
          <a:xfrm>
            <a:off x="253648" y="5488861"/>
            <a:ext cx="3789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Pumpa</a:t>
            </a:r>
            <a:r>
              <a:rPr lang="en-GB" sz="2200" dirty="0"/>
              <a:t> </a:t>
            </a:r>
            <a:r>
              <a:rPr lang="en-GB" sz="2200" dirty="0" err="1"/>
              <a:t>poháněná</a:t>
            </a:r>
            <a:r>
              <a:rPr lang="en-GB" sz="2200" dirty="0"/>
              <a:t> DC </a:t>
            </a:r>
            <a:r>
              <a:rPr lang="en-GB" sz="2200" dirty="0" err="1"/>
              <a:t>motorem</a:t>
            </a:r>
            <a:endParaRPr lang="en-GB" sz="2200" dirty="0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56E57186-353B-47B3-AD85-FE28E775A543}"/>
              </a:ext>
            </a:extLst>
          </p:cNvPr>
          <p:cNvSpPr txBox="1"/>
          <p:nvPr/>
        </p:nvSpPr>
        <p:spPr>
          <a:xfrm>
            <a:off x="4767534" y="5555458"/>
            <a:ext cx="36563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/>
              <a:t>Mikropumpa</a:t>
            </a:r>
            <a:r>
              <a:rPr lang="en-GB" sz="2000" dirty="0"/>
              <a:t> a </a:t>
            </a:r>
            <a:r>
              <a:rPr lang="en-GB" sz="2000" dirty="0" err="1"/>
              <a:t>zapojené</a:t>
            </a:r>
            <a:r>
              <a:rPr lang="en-GB" sz="2000" dirty="0"/>
              <a:t> Arduino</a:t>
            </a:r>
          </a:p>
        </p:txBody>
      </p:sp>
      <p:sp>
        <p:nvSpPr>
          <p:cNvPr id="22" name="Zástupný symbol pro zápatí 5">
            <a:extLst>
              <a:ext uri="{FF2B5EF4-FFF2-40B4-BE49-F238E27FC236}">
                <a16:creationId xmlns:a16="http://schemas.microsoft.com/office/drawing/2014/main" id="{8A6B41F1-B75B-47F6-BF68-7A9CBDCCD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49F8EF5-50D5-441B-A07D-D2C0A1D7694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81" y="1654636"/>
            <a:ext cx="4944929" cy="3708697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5BAF0EBA-EA9D-490D-BD5F-4579F253AEC9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2716" b="84815" l="19852" r="81137">
                        <a14:foregroundMark x1="55189" y1="51481" x2="55189" y2="51481"/>
                        <a14:foregroundMark x1="55684" y1="48272" x2="55684" y2="48272"/>
                        <a14:foregroundMark x1="55107" y1="58642" x2="55766" y2="27407"/>
                        <a14:foregroundMark x1="54201" y1="56543" x2="54613" y2="26049"/>
                        <a14:foregroundMark x1="55848" y1="52593" x2="55766" y2="19383"/>
                        <a14:foregroundMark x1="55107" y1="27037" x2="55107" y2="14074"/>
                        <a14:foregroundMark x1="55848" y1="57778" x2="56590" y2="23210"/>
                        <a14:foregroundMark x1="56425" y1="24691" x2="56672" y2="15432"/>
                        <a14:foregroundMark x1="54695" y1="14938" x2="56672" y2="14938"/>
                        <a14:foregroundMark x1="59473" y1="66049" x2="60873" y2="68765"/>
                        <a14:foregroundMark x1="55766" y1="14321" x2="56590" y2="14074"/>
                        <a14:foregroundMark x1="54530" y1="14691" x2="54530" y2="13457"/>
                        <a14:foregroundMark x1="55025" y1="13333" x2="56590" y2="13457"/>
                        <a14:foregroundMark x1="53789" y1="58395" x2="54530" y2="14815"/>
                        <a14:foregroundMark x1="55354" y1="34321" x2="55354" y2="34321"/>
                        <a14:backgroundMark x1="54036" y1="26296" x2="54036" y2="26296"/>
                        <a14:backgroundMark x1="56837" y1="23827" x2="56837" y2="23827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311" t="9479" r="21060" b="13024"/>
          <a:stretch/>
        </p:blipFill>
        <p:spPr bwMode="auto">
          <a:xfrm>
            <a:off x="-281671" y="1529108"/>
            <a:ext cx="4717609" cy="36442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1265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2B13EB-AD30-48D8-9CFE-2460C0868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-86472"/>
            <a:ext cx="10515600" cy="1325563"/>
          </a:xfrm>
        </p:spPr>
        <p:txBody>
          <a:bodyPr/>
          <a:lstStyle/>
          <a:p>
            <a:pPr algn="ctr"/>
            <a:r>
              <a:rPr lang="en-GB" sz="3600" b="1" dirty="0" err="1"/>
              <a:t>Závěr</a:t>
            </a:r>
            <a:r>
              <a:rPr lang="en-GB" sz="3600" b="1" dirty="0"/>
              <a:t> – </a:t>
            </a:r>
            <a:r>
              <a:rPr lang="en-GB" sz="3600" b="1" dirty="0" err="1"/>
              <a:t>přínos</a:t>
            </a:r>
            <a:r>
              <a:rPr lang="en-GB" sz="3600" b="1" dirty="0"/>
              <a:t> </a:t>
            </a:r>
            <a:r>
              <a:rPr lang="en-GB" sz="3600" b="1" dirty="0" err="1"/>
              <a:t>práce</a:t>
            </a:r>
            <a:endParaRPr lang="en-GB" sz="3600" b="1" dirty="0"/>
          </a:p>
        </p:txBody>
      </p:sp>
      <p:sp>
        <p:nvSpPr>
          <p:cNvPr id="4" name="Zástupný symbol pro zápatí 5">
            <a:extLst>
              <a:ext uri="{FF2B5EF4-FFF2-40B4-BE49-F238E27FC236}">
                <a16:creationId xmlns:a16="http://schemas.microsoft.com/office/drawing/2014/main" id="{460A185E-7A45-4919-8A9C-38CE209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B0B930E-E0C7-4945-BB1A-4A5ADBE1378E}"/>
              </a:ext>
            </a:extLst>
          </p:cNvPr>
          <p:cNvSpPr txBox="1"/>
          <p:nvPr/>
        </p:nvSpPr>
        <p:spPr>
          <a:xfrm>
            <a:off x="1205865" y="839041"/>
            <a:ext cx="10186035" cy="6824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2600" b="1" dirty="0" err="1">
                <a:cs typeface="Arial" panose="020B0604020202020204" pitchFamily="34" charset="0"/>
              </a:rPr>
              <a:t>Nelze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zanedbat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vliv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úpravy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povrchu</a:t>
            </a:r>
            <a:r>
              <a:rPr lang="en-GB" sz="2600" b="1" dirty="0">
                <a:cs typeface="Arial" panose="020B0604020202020204" pitchFamily="34" charset="0"/>
              </a:rPr>
              <a:t> a </a:t>
            </a:r>
            <a:r>
              <a:rPr lang="en-GB" sz="2600" b="1" dirty="0" err="1">
                <a:cs typeface="Arial" panose="020B0604020202020204" pitchFamily="34" charset="0"/>
              </a:rPr>
              <a:t>vzniklých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vad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vzorků</a:t>
            </a:r>
            <a:endParaRPr lang="en-GB" sz="2600" b="1" dirty="0">
              <a:cs typeface="Arial" panose="020B0604020202020204" pitchFamily="34" charset="0"/>
            </a:endParaRPr>
          </a:p>
          <a:p>
            <a:pPr marL="457200" indent="-457200">
              <a:lnSpc>
                <a:spcPct val="30000"/>
              </a:lnSpc>
              <a:spcBef>
                <a:spcPts val="600"/>
              </a:spcBef>
              <a:buFont typeface="+mj-lt"/>
              <a:buAutoNum type="arabicPeriod"/>
            </a:pPr>
            <a:endParaRPr lang="en-GB" sz="2600" b="1" dirty="0"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600" b="1" dirty="0" err="1">
                <a:cs typeface="Arial" panose="020B0604020202020204" pitchFamily="34" charset="0"/>
              </a:rPr>
              <a:t>Nárůst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tlaku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jemných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dvojčat</a:t>
            </a:r>
            <a:r>
              <a:rPr lang="en-GB" sz="2600" b="1" dirty="0">
                <a:cs typeface="Arial" panose="020B0604020202020204" pitchFamily="34" charset="0"/>
              </a:rPr>
              <a:t> je za </a:t>
            </a:r>
            <a:r>
              <a:rPr lang="en-GB" sz="2600" b="1" dirty="0" err="1">
                <a:cs typeface="Arial" panose="020B0604020202020204" pitchFamily="34" charset="0"/>
              </a:rPr>
              <a:t>určitého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prodloužení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lineární</a:t>
            </a:r>
            <a:endParaRPr lang="en-GB" sz="2600" b="1" dirty="0">
              <a:cs typeface="Arial" panose="020B0604020202020204" pitchFamily="34" charset="0"/>
            </a:endParaRPr>
          </a:p>
          <a:p>
            <a:pPr>
              <a:lnSpc>
                <a:spcPct val="30000"/>
              </a:lnSpc>
              <a:spcBef>
                <a:spcPts val="600"/>
              </a:spcBef>
              <a:spcAft>
                <a:spcPts val="600"/>
              </a:spcAft>
            </a:pPr>
            <a:endParaRPr lang="en-GB" sz="2600" b="1" dirty="0"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GB" sz="2600" b="1" dirty="0" err="1">
                <a:cs typeface="Arial" panose="020B0604020202020204" pitchFamily="34" charset="0"/>
              </a:rPr>
              <a:t>Práce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nově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ukázala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rozdíl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energií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nutných</a:t>
            </a:r>
            <a:r>
              <a:rPr lang="en-GB" sz="2600" b="1" dirty="0">
                <a:cs typeface="Arial" panose="020B0604020202020204" pitchFamily="34" charset="0"/>
              </a:rPr>
              <a:t> pro </a:t>
            </a:r>
            <a:r>
              <a:rPr lang="en-GB" sz="2600" b="1" dirty="0" err="1">
                <a:cs typeface="Arial" panose="020B0604020202020204" pitchFamily="34" charset="0"/>
              </a:rPr>
              <a:t>odlišně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vyvolanou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reorientaci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nenukleovaných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vzorků</a:t>
            </a:r>
            <a:endParaRPr lang="en-GB" sz="2600" b="1" dirty="0">
              <a:cs typeface="Arial" panose="020B0604020202020204" pitchFamily="34" charset="0"/>
            </a:endParaRPr>
          </a:p>
          <a:p>
            <a:pPr marL="914400" lvl="1" indent="-4572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600" b="1" dirty="0">
                <a:cs typeface="Arial" panose="020B0604020202020204" pitchFamily="34" charset="0"/>
              </a:rPr>
              <a:t>Klíčové zjištění </a:t>
            </a:r>
            <a:r>
              <a:rPr lang="en-GB" sz="2600" b="1" dirty="0">
                <a:cs typeface="Arial" panose="020B0604020202020204" pitchFamily="34" charset="0"/>
              </a:rPr>
              <a:t>pro </a:t>
            </a:r>
            <a:r>
              <a:rPr lang="en-GB" sz="2600" b="1" dirty="0" err="1">
                <a:cs typeface="Arial" panose="020B0604020202020204" pitchFamily="34" charset="0"/>
              </a:rPr>
              <a:t>zlepšení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parametrů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materiálu</a:t>
            </a:r>
            <a:r>
              <a:rPr lang="en-GB" sz="2600" b="1" dirty="0">
                <a:cs typeface="Arial" panose="020B0604020202020204" pitchFamily="34" charset="0"/>
              </a:rPr>
              <a:t> v </a:t>
            </a:r>
            <a:r>
              <a:rPr lang="en-GB" sz="2600" b="1" dirty="0" err="1">
                <a:cs typeface="Arial" panose="020B0604020202020204" pitchFamily="34" charset="0"/>
              </a:rPr>
              <a:t>jeho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aplikacích</a:t>
            </a:r>
            <a:endParaRPr lang="en-GB" sz="2600" b="1" dirty="0">
              <a:cs typeface="Arial" panose="020B0604020202020204" pitchFamily="34" charset="0"/>
            </a:endParaRPr>
          </a:p>
          <a:p>
            <a:pPr marL="914400" lvl="1" indent="-457200">
              <a:lnSpc>
                <a:spcPct val="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600" b="1" dirty="0">
              <a:cs typeface="Arial" panose="020B0604020202020204" pitchFamily="34" charset="0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</a:pPr>
            <a:r>
              <a:rPr lang="en-GB" sz="2600" b="1" dirty="0" err="1">
                <a:cs typeface="Arial" panose="020B0604020202020204" pitchFamily="34" charset="0"/>
              </a:rPr>
              <a:t>Konstrukce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peristaltické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mikrospumpy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využívající</a:t>
            </a:r>
            <a:r>
              <a:rPr lang="en-GB" sz="2600" b="1" dirty="0">
                <a:cs typeface="Arial" panose="020B0604020202020204" pitchFamily="34" charset="0"/>
              </a:rPr>
              <a:t> MIR </a:t>
            </a:r>
          </a:p>
          <a:p>
            <a:pPr marL="971550" lvl="1" indent="-5143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b="1" dirty="0" err="1">
                <a:cs typeface="Arial" panose="020B0604020202020204" pitchFamily="34" charset="0"/>
              </a:rPr>
              <a:t>Rychlejší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možnost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výměny</a:t>
            </a:r>
            <a:r>
              <a:rPr lang="en-GB" sz="2600" b="1" dirty="0">
                <a:cs typeface="Arial" panose="020B0604020202020204" pitchFamily="34" charset="0"/>
              </a:rPr>
              <a:t> a </a:t>
            </a:r>
            <a:r>
              <a:rPr lang="en-GB" sz="2600" b="1" dirty="0" err="1">
                <a:cs typeface="Arial" panose="020B0604020202020204" pitchFamily="34" charset="0"/>
              </a:rPr>
              <a:t>dekontaminace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vzorku</a:t>
            </a:r>
            <a:endParaRPr lang="en-GB" sz="2600" b="1" dirty="0">
              <a:cs typeface="Arial" panose="020B0604020202020204" pitchFamily="34" charset="0"/>
            </a:endParaRPr>
          </a:p>
          <a:p>
            <a:pPr marL="971550" lvl="1" indent="-5143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600" b="1">
                <a:cs typeface="Arial" panose="020B0604020202020204" pitchFamily="34" charset="0"/>
              </a:rPr>
              <a:t>Výrazně</a:t>
            </a:r>
            <a:r>
              <a:rPr lang="en-GB" sz="2600" b="1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nižší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cena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oproti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standardním</a:t>
            </a:r>
            <a:r>
              <a:rPr lang="en-GB" sz="2600" b="1" dirty="0">
                <a:cs typeface="Arial" panose="020B0604020202020204" pitchFamily="34" charset="0"/>
              </a:rPr>
              <a:t> </a:t>
            </a:r>
            <a:r>
              <a:rPr lang="en-GB" sz="2600" b="1" dirty="0" err="1">
                <a:cs typeface="Arial" panose="020B0604020202020204" pitchFamily="34" charset="0"/>
              </a:rPr>
              <a:t>mikropumpám</a:t>
            </a:r>
            <a:endParaRPr lang="en-GB" sz="2600" b="1" dirty="0">
              <a:cs typeface="Arial" panose="020B0604020202020204" pitchFamily="34" charset="0"/>
            </a:endParaRP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+mj-lt"/>
              <a:buAutoNum type="arabicPeriod" startAt="4"/>
            </a:pPr>
            <a:endParaRPr lang="en-GB" sz="2600" b="1" dirty="0">
              <a:cs typeface="Arial" panose="020B0604020202020204" pitchFamily="34" charset="0"/>
            </a:endParaRP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+mj-lt"/>
              <a:buAutoNum type="arabicPeriod" startAt="4"/>
            </a:pPr>
            <a:endParaRPr lang="en-GB" sz="2200" dirty="0">
              <a:cs typeface="Arial" panose="020B0604020202020204" pitchFamily="34" charset="0"/>
            </a:endParaRP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+mj-lt"/>
              <a:buAutoNum type="arabicPeriod" startAt="4"/>
            </a:pPr>
            <a:endParaRPr lang="en-GB" sz="2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418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DD4ADC-0881-4591-952C-18E08DA5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2330" y="2766218"/>
            <a:ext cx="5767339" cy="1325563"/>
          </a:xfrm>
        </p:spPr>
        <p:txBody>
          <a:bodyPr>
            <a:noAutofit/>
          </a:bodyPr>
          <a:lstStyle/>
          <a:p>
            <a:r>
              <a:rPr lang="en-GB" sz="4000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Děkuji</a:t>
            </a:r>
            <a:r>
              <a:rPr lang="en-GB" sz="40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za </a:t>
            </a:r>
            <a:r>
              <a:rPr lang="en-GB" sz="4000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pozornost</a:t>
            </a:r>
            <a:endParaRPr lang="en-GB" sz="40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Zástupný symbol pro zápatí 5">
            <a:extLst>
              <a:ext uri="{FF2B5EF4-FFF2-40B4-BE49-F238E27FC236}">
                <a16:creationId xmlns:a16="http://schemas.microsoft.com/office/drawing/2014/main" id="{6C2120CB-7AFE-4BF5-A4A4-904729341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1979568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964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D624EA-5FA8-4F24-A033-0480BEFD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-9855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3200" dirty="0" err="1"/>
              <a:t>Vývoj</a:t>
            </a:r>
            <a:r>
              <a:rPr lang="en-GB" sz="3200" dirty="0"/>
              <a:t> </a:t>
            </a:r>
            <a:r>
              <a:rPr lang="en-GB" sz="3200" dirty="0" err="1"/>
              <a:t>pumpy</a:t>
            </a:r>
            <a:endParaRPr lang="en-GB" sz="3200" dirty="0"/>
          </a:p>
        </p:txBody>
      </p:sp>
      <p:pic>
        <p:nvPicPr>
          <p:cNvPr id="16" name="zkracene">
            <a:hlinkClick r:id="" action="ppaction://media"/>
            <a:extLst>
              <a:ext uri="{FF2B5EF4-FFF2-40B4-BE49-F238E27FC236}">
                <a16:creationId xmlns:a16="http://schemas.microsoft.com/office/drawing/2014/main" id="{7977BBFF-5C25-4CD4-9195-6DCFFCCF46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7614" b="18497"/>
          <a:stretch/>
        </p:blipFill>
        <p:spPr>
          <a:xfrm>
            <a:off x="4981897" y="3446525"/>
            <a:ext cx="2963516" cy="2839126"/>
          </a:xfrm>
          <a:prstGeom prst="rect">
            <a:avLst/>
          </a:prstGeom>
        </p:spPr>
      </p:pic>
      <p:sp>
        <p:nvSpPr>
          <p:cNvPr id="19" name="TextovéPole 18">
            <a:extLst>
              <a:ext uri="{FF2B5EF4-FFF2-40B4-BE49-F238E27FC236}">
                <a16:creationId xmlns:a16="http://schemas.microsoft.com/office/drawing/2014/main" id="{E3C074D9-84BD-4E6E-B756-1070B2042515}"/>
              </a:ext>
            </a:extLst>
          </p:cNvPr>
          <p:cNvSpPr txBox="1"/>
          <p:nvPr/>
        </p:nvSpPr>
        <p:spPr>
          <a:xfrm>
            <a:off x="8603797" y="5854764"/>
            <a:ext cx="2852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Stabilizovaná</a:t>
            </a:r>
            <a:r>
              <a:rPr lang="en-GB" sz="2200" dirty="0"/>
              <a:t> </a:t>
            </a:r>
            <a:r>
              <a:rPr lang="en-GB" sz="2200" dirty="0" err="1"/>
              <a:t>dvojčata</a:t>
            </a:r>
            <a:endParaRPr lang="en-GB" sz="2200" dirty="0"/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25153658-1B28-4D42-BCDE-181607FD22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01" y="3286574"/>
            <a:ext cx="4545585" cy="2449274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8D1664F9-CDE8-46F1-B77C-FD5D2D64EA1E}"/>
              </a:ext>
            </a:extLst>
          </p:cNvPr>
          <p:cNvSpPr txBox="1"/>
          <p:nvPr/>
        </p:nvSpPr>
        <p:spPr>
          <a:xfrm>
            <a:off x="105301" y="5816356"/>
            <a:ext cx="50012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3D </a:t>
            </a:r>
            <a:r>
              <a:rPr lang="en-GB" sz="2200" dirty="0" err="1"/>
              <a:t>tisk</a:t>
            </a:r>
            <a:r>
              <a:rPr lang="en-GB" sz="2200" dirty="0"/>
              <a:t> a </a:t>
            </a:r>
            <a:r>
              <a:rPr lang="en-GB" sz="2200" dirty="0" err="1"/>
              <a:t>práce</a:t>
            </a:r>
            <a:r>
              <a:rPr lang="en-GB" sz="2200" dirty="0"/>
              <a:t> v </a:t>
            </a:r>
            <a:r>
              <a:rPr lang="en-GB" sz="2200" dirty="0" err="1"/>
              <a:t>programu</a:t>
            </a:r>
            <a:r>
              <a:rPr lang="en-GB" sz="2200" dirty="0"/>
              <a:t> </a:t>
            </a:r>
            <a:r>
              <a:rPr lang="en-GB" sz="2200" dirty="0" err="1"/>
              <a:t>FreeCad</a:t>
            </a:r>
            <a:r>
              <a:rPr lang="en-GB" sz="2200" dirty="0"/>
              <a:t> 3D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43002AC-58A3-4BA2-87F4-2CFE52A095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907" y="852785"/>
            <a:ext cx="2976095" cy="223207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6FC7390-8DE0-4797-8200-60EFAEFD1F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583"/>
          <a:stretch/>
        </p:blipFill>
        <p:spPr>
          <a:xfrm>
            <a:off x="624134" y="852784"/>
            <a:ext cx="3655470" cy="223207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B945272-B74A-463E-AB6E-7CADD38D7F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026" y="818568"/>
            <a:ext cx="2979172" cy="223207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D8403C18-7944-4165-BD31-CD8D935322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026" y="3429000"/>
            <a:ext cx="3100372" cy="2322879"/>
          </a:xfrm>
          <a:prstGeom prst="rect">
            <a:avLst/>
          </a:prstGeom>
        </p:spPr>
      </p:pic>
      <p:sp>
        <p:nvSpPr>
          <p:cNvPr id="11" name="Zástupný symbol pro zápatí 5">
            <a:extLst>
              <a:ext uri="{FF2B5EF4-FFF2-40B4-BE49-F238E27FC236}">
                <a16:creationId xmlns:a16="http://schemas.microsoft.com/office/drawing/2014/main" id="{C2883D01-7A66-446B-A340-F0755B917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88334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54A4BF1-E2E4-40D1-9D2F-BDDAF17BB6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868" y="922035"/>
            <a:ext cx="3130545" cy="234791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3F8A631-B48A-451B-99AD-0C886D9409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977" y="3386715"/>
            <a:ext cx="3214436" cy="241082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A981FF2-0FBC-4550-822C-2E31DB1245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93" y="3452773"/>
            <a:ext cx="3150385" cy="2362788"/>
          </a:xfrm>
          <a:prstGeom prst="rect">
            <a:avLst/>
          </a:prstGeom>
        </p:spPr>
      </p:pic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BAFD1360-1C2D-4328-80E3-D8061FADD7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012" y="909830"/>
            <a:ext cx="3639724" cy="4860161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EA66D54-3C66-4EBC-8F62-62E89352DB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0095" r="3944" b="5985"/>
          <a:stretch/>
        </p:blipFill>
        <p:spPr>
          <a:xfrm>
            <a:off x="523993" y="922035"/>
            <a:ext cx="3363672" cy="2278710"/>
          </a:xfrm>
          <a:prstGeom prst="rect">
            <a:avLst/>
          </a:prstGeom>
        </p:spPr>
      </p:pic>
      <p:sp>
        <p:nvSpPr>
          <p:cNvPr id="8" name="Zástupný symbol pro zápatí 5">
            <a:extLst>
              <a:ext uri="{FF2B5EF4-FFF2-40B4-BE49-F238E27FC236}">
                <a16:creationId xmlns:a16="http://schemas.microsoft.com/office/drawing/2014/main" id="{E19F7E77-BEA9-4592-9FB0-06342672F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4206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Obrázek 42">
            <a:extLst>
              <a:ext uri="{FF2B5EF4-FFF2-40B4-BE49-F238E27FC236}">
                <a16:creationId xmlns:a16="http://schemas.microsoft.com/office/drawing/2014/main" id="{1312634E-8DC1-4418-BAC8-E2A7B3DA87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14" r="3792" b="2059"/>
          <a:stretch/>
        </p:blipFill>
        <p:spPr>
          <a:xfrm>
            <a:off x="2808070" y="104217"/>
            <a:ext cx="6202414" cy="3141549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7C0EABAB-08D5-406C-B420-4678B5718E0A}"/>
              </a:ext>
            </a:extLst>
          </p:cNvPr>
          <p:cNvSpPr txBox="1"/>
          <p:nvPr/>
        </p:nvSpPr>
        <p:spPr>
          <a:xfrm>
            <a:off x="13056812" y="320174"/>
            <a:ext cx="525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Magneticky</a:t>
            </a:r>
            <a:r>
              <a:rPr lang="en-GB" sz="2800" b="1" dirty="0"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 </a:t>
            </a:r>
            <a:r>
              <a:rPr lang="en-GB" sz="2800" b="1" dirty="0" err="1"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indukovaná</a:t>
            </a:r>
            <a:r>
              <a:rPr lang="en-GB" sz="2800" b="1" dirty="0"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 </a:t>
            </a:r>
            <a:r>
              <a:rPr lang="en-GB" sz="2800" b="1" dirty="0" err="1"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reorientace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ABC90342-9E64-49CE-8759-E3E5381F8F42}"/>
              </a:ext>
            </a:extLst>
          </p:cNvPr>
          <p:cNvCxnSpPr>
            <a:cxnSpLocks/>
          </p:cNvCxnSpPr>
          <p:nvPr/>
        </p:nvCxnSpPr>
        <p:spPr>
          <a:xfrm>
            <a:off x="14994769" y="3984137"/>
            <a:ext cx="215762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6135A767-0036-4BB6-A86F-4818C361C541}"/>
              </a:ext>
            </a:extLst>
          </p:cNvPr>
          <p:cNvSpPr txBox="1"/>
          <p:nvPr/>
        </p:nvSpPr>
        <p:spPr>
          <a:xfrm>
            <a:off x="14224434" y="5870285"/>
            <a:ext cx="23257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/>
              <a:t>Hranice</a:t>
            </a:r>
            <a:r>
              <a:rPr lang="en-GB" sz="2000" b="1" dirty="0"/>
              <a:t> </a:t>
            </a:r>
            <a:r>
              <a:rPr lang="en-GB" sz="2000" b="1" dirty="0" err="1"/>
              <a:t>dvojčatění</a:t>
            </a:r>
            <a:endParaRPr lang="en-GB" sz="2000" b="1" dirty="0"/>
          </a:p>
        </p:txBody>
      </p:sp>
      <p:sp>
        <p:nvSpPr>
          <p:cNvPr id="15" name="Šipka: doprava 14">
            <a:extLst>
              <a:ext uri="{FF2B5EF4-FFF2-40B4-BE49-F238E27FC236}">
                <a16:creationId xmlns:a16="http://schemas.microsoft.com/office/drawing/2014/main" id="{B017FACA-00AD-4D92-BF7B-B9B8B5CD5E4C}"/>
              </a:ext>
            </a:extLst>
          </p:cNvPr>
          <p:cNvSpPr/>
          <p:nvPr/>
        </p:nvSpPr>
        <p:spPr>
          <a:xfrm rot="6945573">
            <a:off x="15601604" y="4881432"/>
            <a:ext cx="2029578" cy="161580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EF257DCC-01B3-43C5-9EB7-A61DF44A97D1}"/>
              </a:ext>
            </a:extLst>
          </p:cNvPr>
          <p:cNvSpPr txBox="1"/>
          <p:nvPr/>
        </p:nvSpPr>
        <p:spPr>
          <a:xfrm>
            <a:off x="14703938" y="4542671"/>
            <a:ext cx="238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9C5E4CD0-D5C7-4B0A-8144-935F3F7FB4D2}"/>
              </a:ext>
            </a:extLst>
          </p:cNvPr>
          <p:cNvGrpSpPr/>
          <p:nvPr/>
        </p:nvGrpSpPr>
        <p:grpSpPr>
          <a:xfrm>
            <a:off x="2543619" y="-4400041"/>
            <a:ext cx="6175830" cy="3223899"/>
            <a:chOff x="1384257" y="335199"/>
            <a:chExt cx="6175830" cy="3223899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2A3EAA92-BF57-44FD-8B51-8C189B641897}"/>
                </a:ext>
              </a:extLst>
            </p:cNvPr>
            <p:cNvGrpSpPr/>
            <p:nvPr/>
          </p:nvGrpSpPr>
          <p:grpSpPr>
            <a:xfrm>
              <a:off x="1384257" y="335199"/>
              <a:ext cx="6175830" cy="3223899"/>
              <a:chOff x="2872235" y="109077"/>
              <a:chExt cx="6175830" cy="3223899"/>
            </a:xfrm>
          </p:grpSpPr>
          <p:pic>
            <p:nvPicPr>
              <p:cNvPr id="9" name="Obrázek 8">
                <a:extLst>
                  <a:ext uri="{FF2B5EF4-FFF2-40B4-BE49-F238E27FC236}">
                    <a16:creationId xmlns:a16="http://schemas.microsoft.com/office/drawing/2014/main" id="{4CCB0EA6-B9C2-4F9E-A506-E0DD85E119D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4650"/>
              <a:stretch/>
            </p:blipFill>
            <p:spPr>
              <a:xfrm>
                <a:off x="2872235" y="109077"/>
                <a:ext cx="6175830" cy="3223899"/>
              </a:xfrm>
              <a:prstGeom prst="rect">
                <a:avLst/>
              </a:prstGeom>
            </p:spPr>
          </p:pic>
          <p:sp>
            <p:nvSpPr>
              <p:cNvPr id="19" name="Obdélník 18">
                <a:extLst>
                  <a:ext uri="{FF2B5EF4-FFF2-40B4-BE49-F238E27FC236}">
                    <a16:creationId xmlns:a16="http://schemas.microsoft.com/office/drawing/2014/main" id="{49D31118-98BC-4E21-9379-25AA238F7002}"/>
                  </a:ext>
                </a:extLst>
              </p:cNvPr>
              <p:cNvSpPr/>
              <p:nvPr/>
            </p:nvSpPr>
            <p:spPr>
              <a:xfrm>
                <a:off x="4081380" y="2265519"/>
                <a:ext cx="959210" cy="8531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Obdélník 37">
                <a:extLst>
                  <a:ext uri="{FF2B5EF4-FFF2-40B4-BE49-F238E27FC236}">
                    <a16:creationId xmlns:a16="http://schemas.microsoft.com/office/drawing/2014/main" id="{D9064C7B-9BF7-43FE-ACF8-0374B0E35395}"/>
                  </a:ext>
                </a:extLst>
              </p:cNvPr>
              <p:cNvSpPr/>
              <p:nvPr/>
            </p:nvSpPr>
            <p:spPr>
              <a:xfrm>
                <a:off x="3997953" y="2323030"/>
                <a:ext cx="959210" cy="8531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7" name="Obdélník 36">
              <a:extLst>
                <a:ext uri="{FF2B5EF4-FFF2-40B4-BE49-F238E27FC236}">
                  <a16:creationId xmlns:a16="http://schemas.microsoft.com/office/drawing/2014/main" id="{FA21EF15-DFF0-49F5-B37E-3D567059307D}"/>
                </a:ext>
              </a:extLst>
            </p:cNvPr>
            <p:cNvSpPr/>
            <p:nvPr/>
          </p:nvSpPr>
          <p:spPr>
            <a:xfrm>
              <a:off x="5349437" y="2455166"/>
              <a:ext cx="936828" cy="735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CC3059B-40B2-40F8-B58A-4FB513E5D4B6}"/>
              </a:ext>
            </a:extLst>
          </p:cNvPr>
          <p:cNvGrpSpPr/>
          <p:nvPr/>
        </p:nvGrpSpPr>
        <p:grpSpPr>
          <a:xfrm>
            <a:off x="2498013" y="8338119"/>
            <a:ext cx="6602232" cy="3197833"/>
            <a:chOff x="2525724" y="3060072"/>
            <a:chExt cx="6602232" cy="3197833"/>
          </a:xfrm>
        </p:grpSpPr>
        <p:grpSp>
          <p:nvGrpSpPr>
            <p:cNvPr id="3" name="Skupina 2">
              <a:extLst>
                <a:ext uri="{FF2B5EF4-FFF2-40B4-BE49-F238E27FC236}">
                  <a16:creationId xmlns:a16="http://schemas.microsoft.com/office/drawing/2014/main" id="{09091B18-F001-4F69-B6ED-48C3109DC883}"/>
                </a:ext>
              </a:extLst>
            </p:cNvPr>
            <p:cNvGrpSpPr/>
            <p:nvPr/>
          </p:nvGrpSpPr>
          <p:grpSpPr>
            <a:xfrm>
              <a:off x="2525724" y="3060072"/>
              <a:ext cx="6602232" cy="3197833"/>
              <a:chOff x="2721007" y="3163074"/>
              <a:chExt cx="6602232" cy="3197833"/>
            </a:xfrm>
          </p:grpSpPr>
          <p:pic>
            <p:nvPicPr>
              <p:cNvPr id="7" name="Obrázek 6">
                <a:extLst>
                  <a:ext uri="{FF2B5EF4-FFF2-40B4-BE49-F238E27FC236}">
                    <a16:creationId xmlns:a16="http://schemas.microsoft.com/office/drawing/2014/main" id="{7F61A8AF-D93D-42AD-84D5-F973C1E99A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6186" t="66896" r="35913" b="15183"/>
              <a:stretch/>
            </p:blipFill>
            <p:spPr>
              <a:xfrm>
                <a:off x="4923051" y="5711126"/>
                <a:ext cx="2180165" cy="649781"/>
              </a:xfrm>
              <a:prstGeom prst="rect">
                <a:avLst/>
              </a:prstGeom>
            </p:spPr>
          </p:pic>
          <p:pic>
            <p:nvPicPr>
              <p:cNvPr id="12" name="Obrázek 11">
                <a:extLst>
                  <a:ext uri="{FF2B5EF4-FFF2-40B4-BE49-F238E27FC236}">
                    <a16:creationId xmlns:a16="http://schemas.microsoft.com/office/drawing/2014/main" id="{1B7AFBAA-2A6B-46B9-A483-2B951EDB1E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904" t="-6294" r="1258" b="31525"/>
              <a:stretch/>
            </p:blipFill>
            <p:spPr>
              <a:xfrm>
                <a:off x="2721007" y="3163074"/>
                <a:ext cx="1946448" cy="2710995"/>
              </a:xfrm>
              <a:prstGeom prst="rect">
                <a:avLst/>
              </a:prstGeom>
            </p:spPr>
          </p:pic>
          <p:pic>
            <p:nvPicPr>
              <p:cNvPr id="18" name="Obrázek 17">
                <a:extLst>
                  <a:ext uri="{FF2B5EF4-FFF2-40B4-BE49-F238E27FC236}">
                    <a16:creationId xmlns:a16="http://schemas.microsoft.com/office/drawing/2014/main" id="{F0114432-4CF0-4697-A6B4-8B179DE5E7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0991" t="52714" r="47423" b="25927"/>
              <a:stretch/>
            </p:blipFill>
            <p:spPr>
              <a:xfrm>
                <a:off x="5487087" y="5099521"/>
                <a:ext cx="666468" cy="774441"/>
              </a:xfrm>
              <a:prstGeom prst="rect">
                <a:avLst/>
              </a:prstGeom>
            </p:spPr>
          </p:pic>
          <p:sp>
            <p:nvSpPr>
              <p:cNvPr id="27" name="Šipka: doprava 26">
                <a:extLst>
                  <a:ext uri="{FF2B5EF4-FFF2-40B4-BE49-F238E27FC236}">
                    <a16:creationId xmlns:a16="http://schemas.microsoft.com/office/drawing/2014/main" id="{502A3913-7B7F-4499-8E3E-310CFDDBB3C2}"/>
                  </a:ext>
                </a:extLst>
              </p:cNvPr>
              <p:cNvSpPr/>
              <p:nvPr/>
            </p:nvSpPr>
            <p:spPr>
              <a:xfrm rot="16200000" flipV="1">
                <a:off x="5840651" y="5291034"/>
                <a:ext cx="625806" cy="391413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TextovéPole 21">
                <a:extLst>
                  <a:ext uri="{FF2B5EF4-FFF2-40B4-BE49-F238E27FC236}">
                    <a16:creationId xmlns:a16="http://schemas.microsoft.com/office/drawing/2014/main" id="{252B94A3-556B-4D53-AF32-4C5385EEDCDA}"/>
                  </a:ext>
                </a:extLst>
              </p:cNvPr>
              <p:cNvSpPr txBox="1"/>
              <p:nvPr/>
            </p:nvSpPr>
            <p:spPr>
              <a:xfrm>
                <a:off x="6013134" y="5364476"/>
                <a:ext cx="238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F</a:t>
                </a:r>
              </a:p>
            </p:txBody>
          </p:sp>
          <p:pic>
            <p:nvPicPr>
              <p:cNvPr id="34" name="Obrázek 33">
                <a:extLst>
                  <a:ext uri="{FF2B5EF4-FFF2-40B4-BE49-F238E27FC236}">
                    <a16:creationId xmlns:a16="http://schemas.microsoft.com/office/drawing/2014/main" id="{4EC329D4-C809-49AB-9CBF-E25CE3EBF8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8390" r="32978" b="56650"/>
              <a:stretch/>
            </p:blipFill>
            <p:spPr>
              <a:xfrm>
                <a:off x="5029599" y="3248573"/>
                <a:ext cx="2222287" cy="1571778"/>
              </a:xfrm>
              <a:prstGeom prst="rect">
                <a:avLst/>
              </a:prstGeom>
            </p:spPr>
          </p:pic>
          <p:pic>
            <p:nvPicPr>
              <p:cNvPr id="6" name="Obrázek 5">
                <a:extLst>
                  <a:ext uri="{FF2B5EF4-FFF2-40B4-BE49-F238E27FC236}">
                    <a16:creationId xmlns:a16="http://schemas.microsoft.com/office/drawing/2014/main" id="{5141AC39-9A1D-4764-A42E-BA4004367C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-5284" r="69781" b="32405"/>
              <a:stretch/>
            </p:blipFill>
            <p:spPr>
              <a:xfrm>
                <a:off x="7280994" y="3405310"/>
                <a:ext cx="2042245" cy="2450836"/>
              </a:xfrm>
              <a:prstGeom prst="rect">
                <a:avLst/>
              </a:prstGeom>
            </p:spPr>
          </p:pic>
        </p:grpSp>
        <p:sp>
          <p:nvSpPr>
            <p:cNvPr id="39" name="Obdélník 38">
              <a:extLst>
                <a:ext uri="{FF2B5EF4-FFF2-40B4-BE49-F238E27FC236}">
                  <a16:creationId xmlns:a16="http://schemas.microsoft.com/office/drawing/2014/main" id="{B6E28E00-5165-4A95-8580-E4D55F5FA367}"/>
                </a:ext>
              </a:extLst>
            </p:cNvPr>
            <p:cNvSpPr/>
            <p:nvPr/>
          </p:nvSpPr>
          <p:spPr>
            <a:xfrm>
              <a:off x="5411893" y="4977484"/>
              <a:ext cx="936828" cy="812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2" name="Skupina 41">
            <a:extLst>
              <a:ext uri="{FF2B5EF4-FFF2-40B4-BE49-F238E27FC236}">
                <a16:creationId xmlns:a16="http://schemas.microsoft.com/office/drawing/2014/main" id="{A6908F6D-1C53-4D59-99AF-4E7B3AB0FD3F}"/>
              </a:ext>
            </a:extLst>
          </p:cNvPr>
          <p:cNvGrpSpPr/>
          <p:nvPr/>
        </p:nvGrpSpPr>
        <p:grpSpPr>
          <a:xfrm>
            <a:off x="12381268" y="1010172"/>
            <a:ext cx="5728616" cy="4619824"/>
            <a:chOff x="9984477" y="836856"/>
            <a:chExt cx="5728616" cy="4619824"/>
          </a:xfrm>
        </p:grpSpPr>
        <p:grpSp>
          <p:nvGrpSpPr>
            <p:cNvPr id="40" name="Skupina 39">
              <a:extLst>
                <a:ext uri="{FF2B5EF4-FFF2-40B4-BE49-F238E27FC236}">
                  <a16:creationId xmlns:a16="http://schemas.microsoft.com/office/drawing/2014/main" id="{32C62694-F76D-4220-942A-BC4F480C2F35}"/>
                </a:ext>
              </a:extLst>
            </p:cNvPr>
            <p:cNvGrpSpPr/>
            <p:nvPr/>
          </p:nvGrpSpPr>
          <p:grpSpPr>
            <a:xfrm>
              <a:off x="9984477" y="836856"/>
              <a:ext cx="5728616" cy="4619824"/>
              <a:chOff x="11542287" y="775331"/>
              <a:chExt cx="5728616" cy="4619824"/>
            </a:xfrm>
          </p:grpSpPr>
          <p:pic>
            <p:nvPicPr>
              <p:cNvPr id="8" name="Obrázek 7">
                <a:extLst>
                  <a:ext uri="{FF2B5EF4-FFF2-40B4-BE49-F238E27FC236}">
                    <a16:creationId xmlns:a16="http://schemas.microsoft.com/office/drawing/2014/main" id="{08067291-7E38-4454-BC17-10F3AC8290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71375" b="32405"/>
              <a:stretch/>
            </p:blipFill>
            <p:spPr>
              <a:xfrm>
                <a:off x="15501781" y="2089008"/>
                <a:ext cx="1769122" cy="2633159"/>
              </a:xfrm>
              <a:prstGeom prst="rect">
                <a:avLst/>
              </a:prstGeom>
            </p:spPr>
          </p:pic>
          <p:pic>
            <p:nvPicPr>
              <p:cNvPr id="10" name="Obrázek 9">
                <a:extLst>
                  <a:ext uri="{FF2B5EF4-FFF2-40B4-BE49-F238E27FC236}">
                    <a16:creationId xmlns:a16="http://schemas.microsoft.com/office/drawing/2014/main" id="{91DC8439-B04B-460C-B263-70CCED77D8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904" b="31525"/>
              <a:stretch/>
            </p:blipFill>
            <p:spPr>
              <a:xfrm>
                <a:off x="11542287" y="2111609"/>
                <a:ext cx="2184984" cy="2687139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0BA96A92-5A78-4137-AD76-0ECD93BFEE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800000">
                <a:off x="13810056" y="1611949"/>
                <a:ext cx="1547333" cy="499660"/>
              </a:xfrm>
              <a:prstGeom prst="rect">
                <a:avLst/>
              </a:prstGeom>
            </p:spPr>
          </p:pic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519917B2-624C-4C63-8B85-547187050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3805140" y="4895495"/>
                <a:ext cx="1547333" cy="499660"/>
              </a:xfrm>
              <a:prstGeom prst="rect">
                <a:avLst/>
              </a:prstGeom>
            </p:spPr>
          </p:pic>
          <p:pic>
            <p:nvPicPr>
              <p:cNvPr id="28" name="Obrázek 27">
                <a:extLst>
                  <a:ext uri="{FF2B5EF4-FFF2-40B4-BE49-F238E27FC236}">
                    <a16:creationId xmlns:a16="http://schemas.microsoft.com/office/drawing/2014/main" id="{5A433467-A54B-498F-9CD1-6ED0BE0308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0991" t="52714" r="47423" b="25927"/>
              <a:stretch/>
            </p:blipFill>
            <p:spPr>
              <a:xfrm>
                <a:off x="14081979" y="775331"/>
                <a:ext cx="666468" cy="774441"/>
              </a:xfrm>
              <a:prstGeom prst="rect">
                <a:avLst/>
              </a:prstGeom>
            </p:spPr>
          </p:pic>
          <p:sp>
            <p:nvSpPr>
              <p:cNvPr id="29" name="Šipka: doprava 28">
                <a:extLst>
                  <a:ext uri="{FF2B5EF4-FFF2-40B4-BE49-F238E27FC236}">
                    <a16:creationId xmlns:a16="http://schemas.microsoft.com/office/drawing/2014/main" id="{6B02A4A3-C17D-4E02-AF5E-969A59513B72}"/>
                  </a:ext>
                </a:extLst>
              </p:cNvPr>
              <p:cNvSpPr/>
              <p:nvPr/>
            </p:nvSpPr>
            <p:spPr>
              <a:xfrm rot="16200000" flipV="1">
                <a:off x="14506836" y="964644"/>
                <a:ext cx="625806" cy="391413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TextovéPole 29">
                <a:extLst>
                  <a:ext uri="{FF2B5EF4-FFF2-40B4-BE49-F238E27FC236}">
                    <a16:creationId xmlns:a16="http://schemas.microsoft.com/office/drawing/2014/main" id="{DD2009F8-9F8C-4865-914D-35D7C86BFA99}"/>
                  </a:ext>
                </a:extLst>
              </p:cNvPr>
              <p:cNvSpPr txBox="1"/>
              <p:nvPr/>
            </p:nvSpPr>
            <p:spPr>
              <a:xfrm>
                <a:off x="14677256" y="1053703"/>
                <a:ext cx="238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F</a:t>
                </a:r>
              </a:p>
            </p:txBody>
          </p:sp>
          <p:pic>
            <p:nvPicPr>
              <p:cNvPr id="31" name="Obrázek 30">
                <a:extLst>
                  <a:ext uri="{FF2B5EF4-FFF2-40B4-BE49-F238E27FC236}">
                    <a16:creationId xmlns:a16="http://schemas.microsoft.com/office/drawing/2014/main" id="{B669FFBC-77AF-4723-B7F6-4973070A2F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0991" t="52714" r="47423" b="25927"/>
              <a:stretch/>
            </p:blipFill>
            <p:spPr>
              <a:xfrm>
                <a:off x="14108661" y="4264299"/>
                <a:ext cx="666468" cy="774441"/>
              </a:xfrm>
              <a:prstGeom prst="rect">
                <a:avLst/>
              </a:prstGeom>
            </p:spPr>
          </p:pic>
          <p:sp>
            <p:nvSpPr>
              <p:cNvPr id="32" name="Šipka: doprava 31">
                <a:extLst>
                  <a:ext uri="{FF2B5EF4-FFF2-40B4-BE49-F238E27FC236}">
                    <a16:creationId xmlns:a16="http://schemas.microsoft.com/office/drawing/2014/main" id="{9D276F5B-94E5-446F-9474-0D4E2246120D}"/>
                  </a:ext>
                </a:extLst>
              </p:cNvPr>
              <p:cNvSpPr/>
              <p:nvPr/>
            </p:nvSpPr>
            <p:spPr>
              <a:xfrm rot="16200000" flipV="1">
                <a:off x="14533518" y="4453612"/>
                <a:ext cx="625806" cy="391413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1" name="TextovéPole 40">
              <a:extLst>
                <a:ext uri="{FF2B5EF4-FFF2-40B4-BE49-F238E27FC236}">
                  <a16:creationId xmlns:a16="http://schemas.microsoft.com/office/drawing/2014/main" id="{DC648085-89CA-49BA-9842-98467253E0A2}"/>
                </a:ext>
              </a:extLst>
            </p:cNvPr>
            <p:cNvSpPr txBox="1"/>
            <p:nvPr/>
          </p:nvSpPr>
          <p:spPr>
            <a:xfrm>
              <a:off x="12138508" y="2964239"/>
              <a:ext cx="215762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b="1" dirty="0" err="1"/>
                <a:t>Krystalová</a:t>
              </a:r>
              <a:r>
                <a:rPr lang="en-GB" sz="2200" b="1" dirty="0"/>
                <a:t> </a:t>
              </a:r>
              <a:r>
                <a:rPr lang="en-GB" sz="2200" b="1" dirty="0" err="1"/>
                <a:t>reorientace</a:t>
              </a:r>
              <a:endParaRPr lang="en-GB" sz="2000" b="1" dirty="0"/>
            </a:p>
          </p:txBody>
        </p:sp>
      </p:grpSp>
      <p:pic>
        <p:nvPicPr>
          <p:cNvPr id="51" name="Obrázek 50">
            <a:extLst>
              <a:ext uri="{FF2B5EF4-FFF2-40B4-BE49-F238E27FC236}">
                <a16:creationId xmlns:a16="http://schemas.microsoft.com/office/drawing/2014/main" id="{DECBE0AF-C16A-4177-9B0A-0C4A310B36D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0894" t="4057" b="15080"/>
          <a:stretch/>
        </p:blipFill>
        <p:spPr>
          <a:xfrm>
            <a:off x="7046999" y="3364571"/>
            <a:ext cx="1941391" cy="2484183"/>
          </a:xfrm>
          <a:prstGeom prst="rect">
            <a:avLst/>
          </a:prstGeom>
        </p:spPr>
      </p:pic>
      <p:sp>
        <p:nvSpPr>
          <p:cNvPr id="73" name="Obdélník 605">
            <a:extLst>
              <a:ext uri="{FF2B5EF4-FFF2-40B4-BE49-F238E27FC236}">
                <a16:creationId xmlns:a16="http://schemas.microsoft.com/office/drawing/2014/main" id="{F7BB9B41-8973-4565-921A-96AEA45C8ECD}"/>
              </a:ext>
            </a:extLst>
          </p:cNvPr>
          <p:cNvSpPr/>
          <p:nvPr/>
        </p:nvSpPr>
        <p:spPr>
          <a:xfrm rot="5400000">
            <a:off x="2198200" y="2014928"/>
            <a:ext cx="1202916" cy="2932225"/>
          </a:xfrm>
          <a:custGeom>
            <a:avLst/>
            <a:gdLst>
              <a:gd name="connsiteX0" fmla="*/ 0 w 568325"/>
              <a:gd name="connsiteY0" fmla="*/ 0 h 1722120"/>
              <a:gd name="connsiteX1" fmla="*/ 568325 w 568325"/>
              <a:gd name="connsiteY1" fmla="*/ 0 h 1722120"/>
              <a:gd name="connsiteX2" fmla="*/ 568325 w 568325"/>
              <a:gd name="connsiteY2" fmla="*/ 1722120 h 1722120"/>
              <a:gd name="connsiteX3" fmla="*/ 0 w 568325"/>
              <a:gd name="connsiteY3" fmla="*/ 1722120 h 1722120"/>
              <a:gd name="connsiteX4" fmla="*/ 0 w 568325"/>
              <a:gd name="connsiteY4" fmla="*/ 0 h 1722120"/>
              <a:gd name="connsiteX0" fmla="*/ 227394 w 568325"/>
              <a:gd name="connsiteY0" fmla="*/ 1105786 h 1722120"/>
              <a:gd name="connsiteX1" fmla="*/ 568325 w 568325"/>
              <a:gd name="connsiteY1" fmla="*/ 0 h 1722120"/>
              <a:gd name="connsiteX2" fmla="*/ 568325 w 568325"/>
              <a:gd name="connsiteY2" fmla="*/ 1722120 h 1722120"/>
              <a:gd name="connsiteX3" fmla="*/ 0 w 568325"/>
              <a:gd name="connsiteY3" fmla="*/ 1722120 h 1722120"/>
              <a:gd name="connsiteX4" fmla="*/ 227394 w 568325"/>
              <a:gd name="connsiteY4" fmla="*/ 1105786 h 1722120"/>
              <a:gd name="connsiteX0" fmla="*/ 227394 w 568325"/>
              <a:gd name="connsiteY0" fmla="*/ 340242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227394 w 568325"/>
              <a:gd name="connsiteY4" fmla="*/ 340242 h 956576"/>
              <a:gd name="connsiteX0" fmla="*/ 0 w 568325"/>
              <a:gd name="connsiteY0" fmla="*/ 0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0 w 568325"/>
              <a:gd name="connsiteY4" fmla="*/ 0 h 956576"/>
              <a:gd name="connsiteX0" fmla="*/ 0 w 568325"/>
              <a:gd name="connsiteY0" fmla="*/ 0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0 w 568325"/>
              <a:gd name="connsiteY4" fmla="*/ 0 h 956576"/>
              <a:gd name="connsiteX0" fmla="*/ 0 w 568325"/>
              <a:gd name="connsiteY0" fmla="*/ 510504 h 1467080"/>
              <a:gd name="connsiteX1" fmla="*/ 568325 w 568325"/>
              <a:gd name="connsiteY1" fmla="*/ 0 h 1467080"/>
              <a:gd name="connsiteX2" fmla="*/ 568325 w 568325"/>
              <a:gd name="connsiteY2" fmla="*/ 1467080 h 1467080"/>
              <a:gd name="connsiteX3" fmla="*/ 0 w 568325"/>
              <a:gd name="connsiteY3" fmla="*/ 1467080 h 1467080"/>
              <a:gd name="connsiteX4" fmla="*/ 0 w 568325"/>
              <a:gd name="connsiteY4" fmla="*/ 510504 h 1467080"/>
              <a:gd name="connsiteX0" fmla="*/ 0 w 568325"/>
              <a:gd name="connsiteY0" fmla="*/ 380028 h 1467080"/>
              <a:gd name="connsiteX1" fmla="*/ 568325 w 568325"/>
              <a:gd name="connsiteY1" fmla="*/ 0 h 1467080"/>
              <a:gd name="connsiteX2" fmla="*/ 568325 w 568325"/>
              <a:gd name="connsiteY2" fmla="*/ 1467080 h 1467080"/>
              <a:gd name="connsiteX3" fmla="*/ 0 w 568325"/>
              <a:gd name="connsiteY3" fmla="*/ 1467080 h 1467080"/>
              <a:gd name="connsiteX4" fmla="*/ 0 w 568325"/>
              <a:gd name="connsiteY4" fmla="*/ 380028 h 1467080"/>
              <a:gd name="connsiteX0" fmla="*/ 0 w 568325"/>
              <a:gd name="connsiteY0" fmla="*/ 448724 h 1535776"/>
              <a:gd name="connsiteX1" fmla="*/ 568325 w 568325"/>
              <a:gd name="connsiteY1" fmla="*/ -1 h 1535776"/>
              <a:gd name="connsiteX2" fmla="*/ 568325 w 568325"/>
              <a:gd name="connsiteY2" fmla="*/ 1535776 h 1535776"/>
              <a:gd name="connsiteX3" fmla="*/ 0 w 568325"/>
              <a:gd name="connsiteY3" fmla="*/ 1535776 h 1535776"/>
              <a:gd name="connsiteX4" fmla="*/ 0 w 568325"/>
              <a:gd name="connsiteY4" fmla="*/ 448724 h 1535776"/>
              <a:gd name="connsiteX0" fmla="*/ 0 w 568325"/>
              <a:gd name="connsiteY0" fmla="*/ 481798 h 1568850"/>
              <a:gd name="connsiteX1" fmla="*/ 568325 w 568325"/>
              <a:gd name="connsiteY1" fmla="*/ 0 h 1568850"/>
              <a:gd name="connsiteX2" fmla="*/ 568325 w 568325"/>
              <a:gd name="connsiteY2" fmla="*/ 1568850 h 1568850"/>
              <a:gd name="connsiteX3" fmla="*/ 0 w 568325"/>
              <a:gd name="connsiteY3" fmla="*/ 1568850 h 1568850"/>
              <a:gd name="connsiteX4" fmla="*/ 0 w 568325"/>
              <a:gd name="connsiteY4" fmla="*/ 481798 h 1568850"/>
              <a:gd name="connsiteX0" fmla="*/ 1289 w 568325"/>
              <a:gd name="connsiteY0" fmla="*/ 683008 h 1568850"/>
              <a:gd name="connsiteX1" fmla="*/ 568325 w 568325"/>
              <a:gd name="connsiteY1" fmla="*/ 0 h 1568850"/>
              <a:gd name="connsiteX2" fmla="*/ 568325 w 568325"/>
              <a:gd name="connsiteY2" fmla="*/ 1568850 h 1568850"/>
              <a:gd name="connsiteX3" fmla="*/ 0 w 568325"/>
              <a:gd name="connsiteY3" fmla="*/ 1568850 h 1568850"/>
              <a:gd name="connsiteX4" fmla="*/ 1289 w 568325"/>
              <a:gd name="connsiteY4" fmla="*/ 683008 h 1568850"/>
              <a:gd name="connsiteX0" fmla="*/ 1289 w 568325"/>
              <a:gd name="connsiteY0" fmla="*/ 549504 h 1568850"/>
              <a:gd name="connsiteX1" fmla="*/ 568325 w 568325"/>
              <a:gd name="connsiteY1" fmla="*/ 0 h 1568850"/>
              <a:gd name="connsiteX2" fmla="*/ 568325 w 568325"/>
              <a:gd name="connsiteY2" fmla="*/ 1568850 h 1568850"/>
              <a:gd name="connsiteX3" fmla="*/ 0 w 568325"/>
              <a:gd name="connsiteY3" fmla="*/ 1568850 h 1568850"/>
              <a:gd name="connsiteX4" fmla="*/ 1289 w 568325"/>
              <a:gd name="connsiteY4" fmla="*/ 549504 h 1568850"/>
              <a:gd name="connsiteX0" fmla="*/ 1289 w 568325"/>
              <a:gd name="connsiteY0" fmla="*/ 622880 h 1642226"/>
              <a:gd name="connsiteX1" fmla="*/ 568325 w 568325"/>
              <a:gd name="connsiteY1" fmla="*/ 0 h 1642226"/>
              <a:gd name="connsiteX2" fmla="*/ 568325 w 568325"/>
              <a:gd name="connsiteY2" fmla="*/ 1642226 h 1642226"/>
              <a:gd name="connsiteX3" fmla="*/ 0 w 568325"/>
              <a:gd name="connsiteY3" fmla="*/ 1642226 h 1642226"/>
              <a:gd name="connsiteX4" fmla="*/ 1289 w 568325"/>
              <a:gd name="connsiteY4" fmla="*/ 622880 h 1642226"/>
              <a:gd name="connsiteX0" fmla="*/ 1289 w 568325"/>
              <a:gd name="connsiteY0" fmla="*/ 757351 h 1776697"/>
              <a:gd name="connsiteX1" fmla="*/ 563283 w 568325"/>
              <a:gd name="connsiteY1" fmla="*/ 0 h 1776697"/>
              <a:gd name="connsiteX2" fmla="*/ 568325 w 568325"/>
              <a:gd name="connsiteY2" fmla="*/ 1776697 h 1776697"/>
              <a:gd name="connsiteX3" fmla="*/ 0 w 568325"/>
              <a:gd name="connsiteY3" fmla="*/ 1776697 h 1776697"/>
              <a:gd name="connsiteX4" fmla="*/ 1289 w 568325"/>
              <a:gd name="connsiteY4" fmla="*/ 757351 h 1776697"/>
              <a:gd name="connsiteX0" fmla="*/ 124 w 568449"/>
              <a:gd name="connsiteY0" fmla="*/ 729770 h 1776697"/>
              <a:gd name="connsiteX1" fmla="*/ 563407 w 568449"/>
              <a:gd name="connsiteY1" fmla="*/ 0 h 1776697"/>
              <a:gd name="connsiteX2" fmla="*/ 568449 w 568449"/>
              <a:gd name="connsiteY2" fmla="*/ 1776697 h 1776697"/>
              <a:gd name="connsiteX3" fmla="*/ 124 w 568449"/>
              <a:gd name="connsiteY3" fmla="*/ 1776697 h 1776697"/>
              <a:gd name="connsiteX4" fmla="*/ 124 w 568449"/>
              <a:gd name="connsiteY4" fmla="*/ 729770 h 177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449" h="1776697">
                <a:moveTo>
                  <a:pt x="124" y="729770"/>
                </a:moveTo>
                <a:lnTo>
                  <a:pt x="563407" y="0"/>
                </a:lnTo>
                <a:cubicBezTo>
                  <a:pt x="565088" y="592232"/>
                  <a:pt x="566768" y="1184465"/>
                  <a:pt x="568449" y="1776697"/>
                </a:cubicBezTo>
                <a:lnTo>
                  <a:pt x="124" y="1776697"/>
                </a:lnTo>
                <a:cubicBezTo>
                  <a:pt x="554" y="1481416"/>
                  <a:pt x="-306" y="1025051"/>
                  <a:pt x="124" y="729770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60" name="Textové pole 1008">
            <a:extLst>
              <a:ext uri="{FF2B5EF4-FFF2-40B4-BE49-F238E27FC236}">
                <a16:creationId xmlns:a16="http://schemas.microsoft.com/office/drawing/2014/main" id="{345ACB22-6855-46B4-8400-03F5847C5E37}"/>
              </a:ext>
            </a:extLst>
          </p:cNvPr>
          <p:cNvSpPr txBox="1"/>
          <p:nvPr/>
        </p:nvSpPr>
        <p:spPr>
          <a:xfrm>
            <a:off x="2133567" y="3184571"/>
            <a:ext cx="38099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1" name="Obdélník 80">
            <a:extLst>
              <a:ext uri="{FF2B5EF4-FFF2-40B4-BE49-F238E27FC236}">
                <a16:creationId xmlns:a16="http://schemas.microsoft.com/office/drawing/2014/main" id="{E19938A4-B5E8-43F9-806F-36F04E8B7E88}"/>
              </a:ext>
            </a:extLst>
          </p:cNvPr>
          <p:cNvSpPr/>
          <p:nvPr/>
        </p:nvSpPr>
        <p:spPr>
          <a:xfrm rot="236680">
            <a:off x="2403012" y="367052"/>
            <a:ext cx="214293" cy="159980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TextovéPole 84">
            <a:extLst>
              <a:ext uri="{FF2B5EF4-FFF2-40B4-BE49-F238E27FC236}">
                <a16:creationId xmlns:a16="http://schemas.microsoft.com/office/drawing/2014/main" id="{D82DE258-457F-4EC8-9862-DDCBF68E8C56}"/>
              </a:ext>
            </a:extLst>
          </p:cNvPr>
          <p:cNvSpPr txBox="1"/>
          <p:nvPr/>
        </p:nvSpPr>
        <p:spPr>
          <a:xfrm>
            <a:off x="8598694" y="310991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2" name="Obdélník 605">
            <a:extLst>
              <a:ext uri="{FF2B5EF4-FFF2-40B4-BE49-F238E27FC236}">
                <a16:creationId xmlns:a16="http://schemas.microsoft.com/office/drawing/2014/main" id="{17A21FC8-0C16-422B-ABEB-684F0E664175}"/>
              </a:ext>
            </a:extLst>
          </p:cNvPr>
          <p:cNvSpPr/>
          <p:nvPr/>
        </p:nvSpPr>
        <p:spPr>
          <a:xfrm rot="16462218">
            <a:off x="3790638" y="2199077"/>
            <a:ext cx="1101257" cy="2661908"/>
          </a:xfrm>
          <a:custGeom>
            <a:avLst/>
            <a:gdLst>
              <a:gd name="connsiteX0" fmla="*/ 0 w 568325"/>
              <a:gd name="connsiteY0" fmla="*/ 0 h 1722120"/>
              <a:gd name="connsiteX1" fmla="*/ 568325 w 568325"/>
              <a:gd name="connsiteY1" fmla="*/ 0 h 1722120"/>
              <a:gd name="connsiteX2" fmla="*/ 568325 w 568325"/>
              <a:gd name="connsiteY2" fmla="*/ 1722120 h 1722120"/>
              <a:gd name="connsiteX3" fmla="*/ 0 w 568325"/>
              <a:gd name="connsiteY3" fmla="*/ 1722120 h 1722120"/>
              <a:gd name="connsiteX4" fmla="*/ 0 w 568325"/>
              <a:gd name="connsiteY4" fmla="*/ 0 h 1722120"/>
              <a:gd name="connsiteX0" fmla="*/ 227394 w 568325"/>
              <a:gd name="connsiteY0" fmla="*/ 1105786 h 1722120"/>
              <a:gd name="connsiteX1" fmla="*/ 568325 w 568325"/>
              <a:gd name="connsiteY1" fmla="*/ 0 h 1722120"/>
              <a:gd name="connsiteX2" fmla="*/ 568325 w 568325"/>
              <a:gd name="connsiteY2" fmla="*/ 1722120 h 1722120"/>
              <a:gd name="connsiteX3" fmla="*/ 0 w 568325"/>
              <a:gd name="connsiteY3" fmla="*/ 1722120 h 1722120"/>
              <a:gd name="connsiteX4" fmla="*/ 227394 w 568325"/>
              <a:gd name="connsiteY4" fmla="*/ 1105786 h 1722120"/>
              <a:gd name="connsiteX0" fmla="*/ 227394 w 568325"/>
              <a:gd name="connsiteY0" fmla="*/ 340242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227394 w 568325"/>
              <a:gd name="connsiteY4" fmla="*/ 340242 h 956576"/>
              <a:gd name="connsiteX0" fmla="*/ 0 w 568325"/>
              <a:gd name="connsiteY0" fmla="*/ 0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0 w 568325"/>
              <a:gd name="connsiteY4" fmla="*/ 0 h 956576"/>
              <a:gd name="connsiteX0" fmla="*/ 0 w 568325"/>
              <a:gd name="connsiteY0" fmla="*/ 0 h 956576"/>
              <a:gd name="connsiteX1" fmla="*/ 568325 w 568325"/>
              <a:gd name="connsiteY1" fmla="*/ 0 h 956576"/>
              <a:gd name="connsiteX2" fmla="*/ 568325 w 568325"/>
              <a:gd name="connsiteY2" fmla="*/ 956576 h 956576"/>
              <a:gd name="connsiteX3" fmla="*/ 0 w 568325"/>
              <a:gd name="connsiteY3" fmla="*/ 956576 h 956576"/>
              <a:gd name="connsiteX4" fmla="*/ 0 w 568325"/>
              <a:gd name="connsiteY4" fmla="*/ 0 h 956576"/>
              <a:gd name="connsiteX0" fmla="*/ 0 w 568325"/>
              <a:gd name="connsiteY0" fmla="*/ 510504 h 1467080"/>
              <a:gd name="connsiteX1" fmla="*/ 568325 w 568325"/>
              <a:gd name="connsiteY1" fmla="*/ 0 h 1467080"/>
              <a:gd name="connsiteX2" fmla="*/ 568325 w 568325"/>
              <a:gd name="connsiteY2" fmla="*/ 1467080 h 1467080"/>
              <a:gd name="connsiteX3" fmla="*/ 0 w 568325"/>
              <a:gd name="connsiteY3" fmla="*/ 1467080 h 1467080"/>
              <a:gd name="connsiteX4" fmla="*/ 0 w 568325"/>
              <a:gd name="connsiteY4" fmla="*/ 510504 h 1467080"/>
              <a:gd name="connsiteX0" fmla="*/ 0 w 575233"/>
              <a:gd name="connsiteY0" fmla="*/ 712210 h 1467080"/>
              <a:gd name="connsiteX1" fmla="*/ 575233 w 575233"/>
              <a:gd name="connsiteY1" fmla="*/ 0 h 1467080"/>
              <a:gd name="connsiteX2" fmla="*/ 575233 w 575233"/>
              <a:gd name="connsiteY2" fmla="*/ 1467080 h 1467080"/>
              <a:gd name="connsiteX3" fmla="*/ 6908 w 575233"/>
              <a:gd name="connsiteY3" fmla="*/ 1467080 h 1467080"/>
              <a:gd name="connsiteX4" fmla="*/ 0 w 575233"/>
              <a:gd name="connsiteY4" fmla="*/ 712210 h 1467080"/>
              <a:gd name="connsiteX0" fmla="*/ 3697 w 568752"/>
              <a:gd name="connsiteY0" fmla="*/ 709269 h 1467080"/>
              <a:gd name="connsiteX1" fmla="*/ 568752 w 568752"/>
              <a:gd name="connsiteY1" fmla="*/ 0 h 1467080"/>
              <a:gd name="connsiteX2" fmla="*/ 568752 w 568752"/>
              <a:gd name="connsiteY2" fmla="*/ 1467080 h 1467080"/>
              <a:gd name="connsiteX3" fmla="*/ 427 w 568752"/>
              <a:gd name="connsiteY3" fmla="*/ 1467080 h 1467080"/>
              <a:gd name="connsiteX4" fmla="*/ 3697 w 568752"/>
              <a:gd name="connsiteY4" fmla="*/ 709269 h 1467080"/>
              <a:gd name="connsiteX0" fmla="*/ 0 w 565055"/>
              <a:gd name="connsiteY0" fmla="*/ 709269 h 1468904"/>
              <a:gd name="connsiteX1" fmla="*/ 565055 w 565055"/>
              <a:gd name="connsiteY1" fmla="*/ 0 h 1468904"/>
              <a:gd name="connsiteX2" fmla="*/ 565055 w 565055"/>
              <a:gd name="connsiteY2" fmla="*/ 1467080 h 1468904"/>
              <a:gd name="connsiteX3" fmla="*/ 10464 w 565055"/>
              <a:gd name="connsiteY3" fmla="*/ 1468904 h 1468904"/>
              <a:gd name="connsiteX4" fmla="*/ 0 w 565055"/>
              <a:gd name="connsiteY4" fmla="*/ 709269 h 1468904"/>
              <a:gd name="connsiteX0" fmla="*/ 610 w 565665"/>
              <a:gd name="connsiteY0" fmla="*/ 709269 h 1469772"/>
              <a:gd name="connsiteX1" fmla="*/ 565665 w 565665"/>
              <a:gd name="connsiteY1" fmla="*/ 0 h 1469772"/>
              <a:gd name="connsiteX2" fmla="*/ 565665 w 565665"/>
              <a:gd name="connsiteY2" fmla="*/ 1467080 h 1469772"/>
              <a:gd name="connsiteX3" fmla="*/ 671 w 565665"/>
              <a:gd name="connsiteY3" fmla="*/ 1469772 h 1469772"/>
              <a:gd name="connsiteX4" fmla="*/ 610 w 565665"/>
              <a:gd name="connsiteY4" fmla="*/ 709269 h 146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665" h="1469772">
                <a:moveTo>
                  <a:pt x="610" y="709269"/>
                </a:moveTo>
                <a:lnTo>
                  <a:pt x="565665" y="0"/>
                </a:lnTo>
                <a:lnTo>
                  <a:pt x="565665" y="1467080"/>
                </a:lnTo>
                <a:lnTo>
                  <a:pt x="671" y="1469772"/>
                </a:lnTo>
                <a:cubicBezTo>
                  <a:pt x="-1632" y="1218149"/>
                  <a:pt x="2913" y="960892"/>
                  <a:pt x="610" y="709269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cxnSp>
        <p:nvCxnSpPr>
          <p:cNvPr id="74" name="Přímá spojnice 73">
            <a:extLst>
              <a:ext uri="{FF2B5EF4-FFF2-40B4-BE49-F238E27FC236}">
                <a16:creationId xmlns:a16="http://schemas.microsoft.com/office/drawing/2014/main" id="{869E3007-E617-4E6F-8EDE-90E41307947A}"/>
              </a:ext>
            </a:extLst>
          </p:cNvPr>
          <p:cNvCxnSpPr/>
          <p:nvPr/>
        </p:nvCxnSpPr>
        <p:spPr>
          <a:xfrm rot="5400000" flipV="1">
            <a:off x="3040582" y="2860986"/>
            <a:ext cx="1692000" cy="169200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Obrázek 109">
            <a:extLst>
              <a:ext uri="{FF2B5EF4-FFF2-40B4-BE49-F238E27FC236}">
                <a16:creationId xmlns:a16="http://schemas.microsoft.com/office/drawing/2014/main" id="{F251611D-C5EF-47EB-B8B6-E1B9C7B570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747866" y="3345043"/>
            <a:ext cx="634653" cy="271994"/>
          </a:xfrm>
          <a:prstGeom prst="rect">
            <a:avLst/>
          </a:prstGeom>
        </p:spPr>
      </p:pic>
      <p:grpSp>
        <p:nvGrpSpPr>
          <p:cNvPr id="113" name="Skupina 112">
            <a:extLst>
              <a:ext uri="{FF2B5EF4-FFF2-40B4-BE49-F238E27FC236}">
                <a16:creationId xmlns:a16="http://schemas.microsoft.com/office/drawing/2014/main" id="{4CD68C39-FDEF-425A-99FB-E417AF46849D}"/>
              </a:ext>
            </a:extLst>
          </p:cNvPr>
          <p:cNvGrpSpPr/>
          <p:nvPr/>
        </p:nvGrpSpPr>
        <p:grpSpPr>
          <a:xfrm>
            <a:off x="4345519" y="3301040"/>
            <a:ext cx="513664" cy="360000"/>
            <a:chOff x="3818166" y="4461963"/>
            <a:chExt cx="513664" cy="360000"/>
          </a:xfrm>
        </p:grpSpPr>
        <p:pic>
          <p:nvPicPr>
            <p:cNvPr id="111" name="Obrázek 110">
              <a:extLst>
                <a:ext uri="{FF2B5EF4-FFF2-40B4-BE49-F238E27FC236}">
                  <a16:creationId xmlns:a16="http://schemas.microsoft.com/office/drawing/2014/main" id="{F07FB314-5049-4576-8305-F26C0BF7F0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"/>
                      </a14:imgEffect>
                    </a14:imgLayer>
                  </a14:imgProps>
                </a:ext>
              </a:extLst>
            </a:blip>
            <a:srcRect l="2631" t="24184" r="16431" b="25507"/>
            <a:stretch/>
          </p:blipFill>
          <p:spPr>
            <a:xfrm>
              <a:off x="3818166" y="4472924"/>
              <a:ext cx="513664" cy="136840"/>
            </a:xfrm>
            <a:prstGeom prst="rect">
              <a:avLst/>
            </a:prstGeom>
          </p:spPr>
        </p:pic>
        <p:sp>
          <p:nvSpPr>
            <p:cNvPr id="112" name="Textové pole 1008">
              <a:extLst>
                <a:ext uri="{FF2B5EF4-FFF2-40B4-BE49-F238E27FC236}">
                  <a16:creationId xmlns:a16="http://schemas.microsoft.com/office/drawing/2014/main" id="{1C3DFBD3-10A7-4F09-A355-C277533248BA}"/>
                </a:ext>
              </a:extLst>
            </p:cNvPr>
            <p:cNvSpPr txBox="1"/>
            <p:nvPr/>
          </p:nvSpPr>
          <p:spPr>
            <a:xfrm>
              <a:off x="3922707" y="4461963"/>
              <a:ext cx="380990" cy="36000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en-GB" sz="20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84" name="Obdélník 83">
            <a:extLst>
              <a:ext uri="{FF2B5EF4-FFF2-40B4-BE49-F238E27FC236}">
                <a16:creationId xmlns:a16="http://schemas.microsoft.com/office/drawing/2014/main" id="{545A94A8-4FCF-434B-B95F-B3C96B3D430F}"/>
              </a:ext>
            </a:extLst>
          </p:cNvPr>
          <p:cNvSpPr/>
          <p:nvPr/>
        </p:nvSpPr>
        <p:spPr>
          <a:xfrm>
            <a:off x="5630593" y="2808784"/>
            <a:ext cx="1579084" cy="1482015"/>
          </a:xfrm>
          <a:custGeom>
            <a:avLst/>
            <a:gdLst>
              <a:gd name="connsiteX0" fmla="*/ 0 w 2358675"/>
              <a:gd name="connsiteY0" fmla="*/ 0 h 1394695"/>
              <a:gd name="connsiteX1" fmla="*/ 2358675 w 2358675"/>
              <a:gd name="connsiteY1" fmla="*/ 0 h 1394695"/>
              <a:gd name="connsiteX2" fmla="*/ 2358675 w 2358675"/>
              <a:gd name="connsiteY2" fmla="*/ 1394695 h 1394695"/>
              <a:gd name="connsiteX3" fmla="*/ 0 w 2358675"/>
              <a:gd name="connsiteY3" fmla="*/ 1394695 h 1394695"/>
              <a:gd name="connsiteX4" fmla="*/ 0 w 2358675"/>
              <a:gd name="connsiteY4" fmla="*/ 0 h 1394695"/>
              <a:gd name="connsiteX0" fmla="*/ 357188 w 2358675"/>
              <a:gd name="connsiteY0" fmla="*/ 9525 h 1394695"/>
              <a:gd name="connsiteX1" fmla="*/ 2358675 w 2358675"/>
              <a:gd name="connsiteY1" fmla="*/ 0 h 1394695"/>
              <a:gd name="connsiteX2" fmla="*/ 2358675 w 2358675"/>
              <a:gd name="connsiteY2" fmla="*/ 1394695 h 1394695"/>
              <a:gd name="connsiteX3" fmla="*/ 0 w 2358675"/>
              <a:gd name="connsiteY3" fmla="*/ 1394695 h 1394695"/>
              <a:gd name="connsiteX4" fmla="*/ 357188 w 2358675"/>
              <a:gd name="connsiteY4" fmla="*/ 9525 h 1394695"/>
              <a:gd name="connsiteX0" fmla="*/ 357188 w 2358675"/>
              <a:gd name="connsiteY0" fmla="*/ 9525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357188 w 2358675"/>
              <a:gd name="connsiteY5" fmla="*/ 9525 h 1394695"/>
              <a:gd name="connsiteX0" fmla="*/ 119063 w 2358675"/>
              <a:gd name="connsiteY0" fmla="*/ 19050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119063 w 2358675"/>
              <a:gd name="connsiteY5" fmla="*/ 19050 h 1394695"/>
              <a:gd name="connsiteX0" fmla="*/ 80963 w 2358675"/>
              <a:gd name="connsiteY0" fmla="*/ 28575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80963 w 2358675"/>
              <a:gd name="connsiteY5" fmla="*/ 28575 h 1394695"/>
              <a:gd name="connsiteX0" fmla="*/ 278420 w 2358675"/>
              <a:gd name="connsiteY0" fmla="*/ 28575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278420 w 2358675"/>
              <a:gd name="connsiteY5" fmla="*/ 28575 h 1394695"/>
              <a:gd name="connsiteX0" fmla="*/ 187918 w 2358675"/>
              <a:gd name="connsiteY0" fmla="*/ 14207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187918 w 2358675"/>
              <a:gd name="connsiteY5" fmla="*/ 14207 h 1394695"/>
              <a:gd name="connsiteX0" fmla="*/ 137837 w 2358675"/>
              <a:gd name="connsiteY0" fmla="*/ 14207 h 1394695"/>
              <a:gd name="connsiteX1" fmla="*/ 1366837 w 2358675"/>
              <a:gd name="connsiteY1" fmla="*/ 4763 h 1394695"/>
              <a:gd name="connsiteX2" fmla="*/ 2358675 w 2358675"/>
              <a:gd name="connsiteY2" fmla="*/ 0 h 1394695"/>
              <a:gd name="connsiteX3" fmla="*/ 2358675 w 2358675"/>
              <a:gd name="connsiteY3" fmla="*/ 1394695 h 1394695"/>
              <a:gd name="connsiteX4" fmla="*/ 0 w 2358675"/>
              <a:gd name="connsiteY4" fmla="*/ 1394695 h 1394695"/>
              <a:gd name="connsiteX5" fmla="*/ 137837 w 2358675"/>
              <a:gd name="connsiteY5" fmla="*/ 14207 h 139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8675" h="1394695">
                <a:moveTo>
                  <a:pt x="137837" y="14207"/>
                </a:moveTo>
                <a:lnTo>
                  <a:pt x="1366837" y="4763"/>
                </a:lnTo>
                <a:lnTo>
                  <a:pt x="2358675" y="0"/>
                </a:lnTo>
                <a:lnTo>
                  <a:pt x="2358675" y="1394695"/>
                </a:lnTo>
                <a:lnTo>
                  <a:pt x="0" y="1394695"/>
                </a:lnTo>
                <a:lnTo>
                  <a:pt x="137837" y="1420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6" name="Obrázek 55">
            <a:extLst>
              <a:ext uri="{FF2B5EF4-FFF2-40B4-BE49-F238E27FC236}">
                <a16:creationId xmlns:a16="http://schemas.microsoft.com/office/drawing/2014/main" id="{FAF32274-CDAB-42D4-A8A0-D383DE4F17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39" t="78438" r="31698" b="-694"/>
          <a:stretch/>
        </p:blipFill>
        <p:spPr>
          <a:xfrm rot="10800000">
            <a:off x="4838977" y="2797794"/>
            <a:ext cx="2412085" cy="683723"/>
          </a:xfrm>
          <a:prstGeom prst="rect">
            <a:avLst/>
          </a:prstGeom>
        </p:spPr>
      </p:pic>
      <p:pic>
        <p:nvPicPr>
          <p:cNvPr id="48" name="Obrázek 47">
            <a:extLst>
              <a:ext uri="{FF2B5EF4-FFF2-40B4-BE49-F238E27FC236}">
                <a16:creationId xmlns:a16="http://schemas.microsoft.com/office/drawing/2014/main" id="{C5E5D5C3-5B7A-4080-A03E-7FDEF609D45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174" t="12473" r="31769" b="60481"/>
          <a:stretch/>
        </p:blipFill>
        <p:spPr>
          <a:xfrm>
            <a:off x="4800343" y="3600322"/>
            <a:ext cx="2271648" cy="830868"/>
          </a:xfrm>
          <a:prstGeom prst="rect">
            <a:avLst/>
          </a:prstGeom>
        </p:spPr>
      </p:pic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665E8F22-1320-4B76-A657-37A481CAF631}"/>
              </a:ext>
            </a:extLst>
          </p:cNvPr>
          <p:cNvCxnSpPr/>
          <p:nvPr/>
        </p:nvCxnSpPr>
        <p:spPr>
          <a:xfrm>
            <a:off x="5699524" y="2438473"/>
            <a:ext cx="0" cy="576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Přímá spojnice 115">
            <a:extLst>
              <a:ext uri="{FF2B5EF4-FFF2-40B4-BE49-F238E27FC236}">
                <a16:creationId xmlns:a16="http://schemas.microsoft.com/office/drawing/2014/main" id="{50CD1C2C-BCD6-467F-BDFC-F0570A981E60}"/>
              </a:ext>
            </a:extLst>
          </p:cNvPr>
          <p:cNvCxnSpPr/>
          <p:nvPr/>
        </p:nvCxnSpPr>
        <p:spPr>
          <a:xfrm>
            <a:off x="6163520" y="2424215"/>
            <a:ext cx="0" cy="576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TextovéPole 116">
            <a:extLst>
              <a:ext uri="{FF2B5EF4-FFF2-40B4-BE49-F238E27FC236}">
                <a16:creationId xmlns:a16="http://schemas.microsoft.com/office/drawing/2014/main" id="{7B2F3E9F-041C-4B5E-87F0-E90E81F7B07A}"/>
              </a:ext>
            </a:extLst>
          </p:cNvPr>
          <p:cNvSpPr txBox="1"/>
          <p:nvPr/>
        </p:nvSpPr>
        <p:spPr>
          <a:xfrm>
            <a:off x="1478359" y="1603790"/>
            <a:ext cx="25471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err="1"/>
              <a:t>Prodloužení</a:t>
            </a:r>
            <a:r>
              <a:rPr lang="en-GB" sz="2200" b="1" dirty="0"/>
              <a:t> </a:t>
            </a:r>
            <a:r>
              <a:rPr lang="en-GB" sz="2200" b="1" dirty="0" err="1"/>
              <a:t>vzorku</a:t>
            </a:r>
            <a:endParaRPr lang="en-GB" sz="2000" b="1" dirty="0"/>
          </a:p>
        </p:txBody>
      </p:sp>
      <p:grpSp>
        <p:nvGrpSpPr>
          <p:cNvPr id="120" name="Skupina 119">
            <a:extLst>
              <a:ext uri="{FF2B5EF4-FFF2-40B4-BE49-F238E27FC236}">
                <a16:creationId xmlns:a16="http://schemas.microsoft.com/office/drawing/2014/main" id="{566191BA-0765-4FB3-9CEB-F40A445CFED2}"/>
              </a:ext>
            </a:extLst>
          </p:cNvPr>
          <p:cNvGrpSpPr/>
          <p:nvPr/>
        </p:nvGrpSpPr>
        <p:grpSpPr>
          <a:xfrm rot="5400000">
            <a:off x="587922" y="3202978"/>
            <a:ext cx="391413" cy="625806"/>
            <a:chOff x="15614685" y="1095737"/>
            <a:chExt cx="391413" cy="625806"/>
          </a:xfrm>
        </p:grpSpPr>
        <p:sp>
          <p:nvSpPr>
            <p:cNvPr id="118" name="Šipka: doprava 117">
              <a:extLst>
                <a:ext uri="{FF2B5EF4-FFF2-40B4-BE49-F238E27FC236}">
                  <a16:creationId xmlns:a16="http://schemas.microsoft.com/office/drawing/2014/main" id="{5214E5A3-169F-4085-942F-704BA744C04D}"/>
                </a:ext>
              </a:extLst>
            </p:cNvPr>
            <p:cNvSpPr/>
            <p:nvPr/>
          </p:nvSpPr>
          <p:spPr>
            <a:xfrm rot="16200000" flipV="1">
              <a:off x="15497489" y="1212933"/>
              <a:ext cx="625806" cy="39141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TextovéPole 118">
              <a:extLst>
                <a:ext uri="{FF2B5EF4-FFF2-40B4-BE49-F238E27FC236}">
                  <a16:creationId xmlns:a16="http://schemas.microsoft.com/office/drawing/2014/main" id="{B535B9E9-0C8D-441B-BE4F-68803319A6D9}"/>
                </a:ext>
              </a:extLst>
            </p:cNvPr>
            <p:cNvSpPr txBox="1"/>
            <p:nvPr/>
          </p:nvSpPr>
          <p:spPr>
            <a:xfrm rot="16200000">
              <a:off x="15700939" y="1313478"/>
              <a:ext cx="230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F</a:t>
              </a:r>
            </a:p>
          </p:txBody>
        </p:sp>
      </p:grpSp>
      <p:pic>
        <p:nvPicPr>
          <p:cNvPr id="121" name="Obrázek 120">
            <a:extLst>
              <a:ext uri="{FF2B5EF4-FFF2-40B4-BE49-F238E27FC236}">
                <a16:creationId xmlns:a16="http://schemas.microsoft.com/office/drawing/2014/main" id="{ADEF5B6B-B562-4936-B8F3-9E513B923D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991" t="52714" r="47423" b="25927"/>
          <a:stretch/>
        </p:blipFill>
        <p:spPr>
          <a:xfrm>
            <a:off x="1958304" y="4361358"/>
            <a:ext cx="1139668" cy="1324303"/>
          </a:xfrm>
          <a:prstGeom prst="rect">
            <a:avLst/>
          </a:prstGeom>
        </p:spPr>
      </p:pic>
      <p:sp>
        <p:nvSpPr>
          <p:cNvPr id="123" name="Šipka: doprava 122">
            <a:extLst>
              <a:ext uri="{FF2B5EF4-FFF2-40B4-BE49-F238E27FC236}">
                <a16:creationId xmlns:a16="http://schemas.microsoft.com/office/drawing/2014/main" id="{E675E4EB-D604-43E3-970C-347BB45EA665}"/>
              </a:ext>
            </a:extLst>
          </p:cNvPr>
          <p:cNvSpPr/>
          <p:nvPr/>
        </p:nvSpPr>
        <p:spPr>
          <a:xfrm rot="1083202" flipV="1">
            <a:off x="4003948" y="1958188"/>
            <a:ext cx="1023418" cy="391413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chemeClr val="bg1">
                    <a:lumMod val="75000"/>
                  </a:schemeClr>
                </a:solidFill>
              </a:ln>
            </a:endParaRPr>
          </a:p>
        </p:txBody>
      </p:sp>
      <p:pic>
        <p:nvPicPr>
          <p:cNvPr id="53" name="Obrázek 52">
            <a:extLst>
              <a:ext uri="{FF2B5EF4-FFF2-40B4-BE49-F238E27FC236}">
                <a16:creationId xmlns:a16="http://schemas.microsoft.com/office/drawing/2014/main" id="{2E4EFB3B-B710-4B9A-8B06-694E6F303DF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39" t="78438" r="31698" b="-694"/>
          <a:stretch/>
        </p:blipFill>
        <p:spPr>
          <a:xfrm>
            <a:off x="4711705" y="5572859"/>
            <a:ext cx="2412085" cy="683723"/>
          </a:xfrm>
          <a:prstGeom prst="rect">
            <a:avLst/>
          </a:prstGeom>
        </p:spPr>
      </p:pic>
      <p:sp>
        <p:nvSpPr>
          <p:cNvPr id="62" name="TextovéPole 61">
            <a:extLst>
              <a:ext uri="{FF2B5EF4-FFF2-40B4-BE49-F238E27FC236}">
                <a16:creationId xmlns:a16="http://schemas.microsoft.com/office/drawing/2014/main" id="{A6A42D16-4961-4545-85FE-2B5C6F743626}"/>
              </a:ext>
            </a:extLst>
          </p:cNvPr>
          <p:cNvSpPr txBox="1"/>
          <p:nvPr/>
        </p:nvSpPr>
        <p:spPr>
          <a:xfrm>
            <a:off x="3918099" y="4707179"/>
            <a:ext cx="254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/>
              <a:t>Rovina</a:t>
            </a:r>
            <a:r>
              <a:rPr lang="en-GB" b="1" dirty="0"/>
              <a:t> </a:t>
            </a:r>
            <a:r>
              <a:rPr lang="en-GB" b="1" dirty="0" err="1"/>
              <a:t>dvojčatění</a:t>
            </a:r>
            <a:endParaRPr lang="en-GB" b="1" dirty="0"/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FE05D742-8372-477D-9300-ABFFCCDF67D4}"/>
              </a:ext>
            </a:extLst>
          </p:cNvPr>
          <p:cNvSpPr txBox="1"/>
          <p:nvPr/>
        </p:nvSpPr>
        <p:spPr>
          <a:xfrm>
            <a:off x="5288005" y="4090619"/>
            <a:ext cx="21576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err="1"/>
              <a:t>Krystalová</a:t>
            </a:r>
            <a:r>
              <a:rPr lang="en-GB" sz="2200" b="1" dirty="0"/>
              <a:t> </a:t>
            </a:r>
            <a:r>
              <a:rPr lang="en-GB" sz="2200" b="1" dirty="0" err="1"/>
              <a:t>reorientace</a:t>
            </a:r>
            <a:endParaRPr lang="en-GB" sz="2000" b="1" dirty="0"/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84444042-A568-46A7-B102-2B9A781252B8}"/>
              </a:ext>
            </a:extLst>
          </p:cNvPr>
          <p:cNvGrpSpPr/>
          <p:nvPr/>
        </p:nvGrpSpPr>
        <p:grpSpPr>
          <a:xfrm>
            <a:off x="824817" y="2174893"/>
            <a:ext cx="4607706" cy="3617523"/>
            <a:chOff x="824817" y="2174893"/>
            <a:chExt cx="4607706" cy="3617523"/>
          </a:xfrm>
        </p:grpSpPr>
        <p:grpSp>
          <p:nvGrpSpPr>
            <p:cNvPr id="16" name="Skupina 15">
              <a:extLst>
                <a:ext uri="{FF2B5EF4-FFF2-40B4-BE49-F238E27FC236}">
                  <a16:creationId xmlns:a16="http://schemas.microsoft.com/office/drawing/2014/main" id="{92A38122-C2E3-4F6C-9F48-43DFAAE01CF5}"/>
                </a:ext>
              </a:extLst>
            </p:cNvPr>
            <p:cNvGrpSpPr/>
            <p:nvPr/>
          </p:nvGrpSpPr>
          <p:grpSpPr>
            <a:xfrm>
              <a:off x="824817" y="2174893"/>
              <a:ext cx="4607706" cy="3617523"/>
              <a:chOff x="824817" y="2174893"/>
              <a:chExt cx="4607706" cy="3617523"/>
            </a:xfrm>
          </p:grpSpPr>
          <p:grpSp>
            <p:nvGrpSpPr>
              <p:cNvPr id="63" name="Skupina 62">
                <a:extLst>
                  <a:ext uri="{FF2B5EF4-FFF2-40B4-BE49-F238E27FC236}">
                    <a16:creationId xmlns:a16="http://schemas.microsoft.com/office/drawing/2014/main" id="{0A638C46-2530-419B-9E13-BF7C5EE437DE}"/>
                  </a:ext>
                </a:extLst>
              </p:cNvPr>
              <p:cNvGrpSpPr/>
              <p:nvPr/>
            </p:nvGrpSpPr>
            <p:grpSpPr>
              <a:xfrm rot="5400000">
                <a:off x="1549554" y="1450156"/>
                <a:ext cx="3158232" cy="4607706"/>
                <a:chOff x="7113244" y="1810470"/>
                <a:chExt cx="4202456" cy="4999340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5" name="TextovéPole 64">
                      <a:extLst>
                        <a:ext uri="{FF2B5EF4-FFF2-40B4-BE49-F238E27FC236}">
                          <a16:creationId xmlns:a16="http://schemas.microsoft.com/office/drawing/2014/main" id="{5569D08D-12A3-4A80-92E1-E3E4481DA9DD}"/>
                        </a:ext>
                      </a:extLst>
                    </p:cNvPr>
                    <p:cNvSpPr txBox="1"/>
                    <p:nvPr/>
                  </p:nvSpPr>
                  <p:spPr>
                    <a:xfrm rot="16887754">
                      <a:off x="7168955" y="3249957"/>
                      <a:ext cx="40008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24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2400" dirty="0"/>
                    </a:p>
                  </p:txBody>
                </p:sp>
              </mc:Choice>
              <mc:Fallback xmlns="">
                <p:sp>
                  <p:nvSpPr>
                    <p:cNvPr id="65" name="TextovéPole 64">
                      <a:extLst>
                        <a:ext uri="{FF2B5EF4-FFF2-40B4-BE49-F238E27FC236}">
                          <a16:creationId xmlns:a16="http://schemas.microsoft.com/office/drawing/2014/main" id="{5569D08D-12A3-4A80-92E1-E3E4481DA9D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6887754">
                      <a:off x="7168955" y="3249957"/>
                      <a:ext cx="400082" cy="461665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r="-25352" b="-3043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pic>
              <p:nvPicPr>
                <p:cNvPr id="66" name="Grafický objekt 65">
                  <a:extLst>
                    <a:ext uri="{FF2B5EF4-FFF2-40B4-BE49-F238E27FC236}">
                      <a16:creationId xmlns:a16="http://schemas.microsoft.com/office/drawing/2014/main" id="{3D97915C-BAF9-401D-A0D8-963D1B08DD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81544" y="2280970"/>
                  <a:ext cx="2667000" cy="4067175"/>
                </a:xfrm>
                <a:prstGeom prst="rect">
                  <a:avLst/>
                </a:prstGeom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7" name="TextovéPole 66">
                      <a:extLst>
                        <a:ext uri="{FF2B5EF4-FFF2-40B4-BE49-F238E27FC236}">
                          <a16:creationId xmlns:a16="http://schemas.microsoft.com/office/drawing/2014/main" id="{09F6D2D1-08AC-4AF9-A66C-17988DED1626}"/>
                        </a:ext>
                      </a:extLst>
                    </p:cNvPr>
                    <p:cNvSpPr txBox="1"/>
                    <p:nvPr/>
                  </p:nvSpPr>
                  <p:spPr>
                    <a:xfrm rot="902747">
                      <a:off x="9108697" y="1810470"/>
                      <a:ext cx="343315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24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2400" dirty="0"/>
                    </a:p>
                  </p:txBody>
                </p:sp>
              </mc:Choice>
              <mc:Fallback xmlns="">
                <p:sp>
                  <p:nvSpPr>
                    <p:cNvPr id="67" name="TextovéPole 66">
                      <a:extLst>
                        <a:ext uri="{FF2B5EF4-FFF2-40B4-BE49-F238E27FC236}">
                          <a16:creationId xmlns:a16="http://schemas.microsoft.com/office/drawing/2014/main" id="{09F6D2D1-08AC-4AF9-A66C-17988DED162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902747">
                      <a:off x="9108697" y="1810470"/>
                      <a:ext cx="343315" cy="461665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17722" b="-4333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68" name="Přímá spojnice se šipkou 67">
                  <a:extLst>
                    <a:ext uri="{FF2B5EF4-FFF2-40B4-BE49-F238E27FC236}">
                      <a16:creationId xmlns:a16="http://schemas.microsoft.com/office/drawing/2014/main" id="{D3B58ED7-EC75-4F51-AAC6-41E128CCC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508112" y="2511803"/>
                  <a:ext cx="451139" cy="2103711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Přímá spojnice se šipkou 68">
                  <a:extLst>
                    <a:ext uri="{FF2B5EF4-FFF2-40B4-BE49-F238E27FC236}">
                      <a16:creationId xmlns:a16="http://schemas.microsoft.com/office/drawing/2014/main" id="{DDF6AE8A-17EE-4BFE-821C-7E40483CA2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45391" y="2127361"/>
                  <a:ext cx="1855875" cy="441569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0" name="TextovéPole 69">
                      <a:extLst>
                        <a:ext uri="{FF2B5EF4-FFF2-40B4-BE49-F238E27FC236}">
                          <a16:creationId xmlns:a16="http://schemas.microsoft.com/office/drawing/2014/main" id="{9BBE24FF-3BE9-4A32-B872-A89502AAA2F2}"/>
                        </a:ext>
                      </a:extLst>
                    </p:cNvPr>
                    <p:cNvSpPr txBox="1"/>
                    <p:nvPr/>
                  </p:nvSpPr>
                  <p:spPr>
                    <a:xfrm rot="10800000" flipV="1">
                      <a:off x="7414292" y="6348145"/>
                      <a:ext cx="2874656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24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GB" sz="2400" b="0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oMath>
                        </m:oMathPara>
                      </a14:m>
                      <a:endParaRPr lang="en-GB" sz="2400" dirty="0"/>
                    </a:p>
                  </p:txBody>
                </p:sp>
              </mc:Choice>
              <mc:Fallback xmlns="">
                <p:sp>
                  <p:nvSpPr>
                    <p:cNvPr id="70" name="TextovéPole 69">
                      <a:extLst>
                        <a:ext uri="{FF2B5EF4-FFF2-40B4-BE49-F238E27FC236}">
                          <a16:creationId xmlns:a16="http://schemas.microsoft.com/office/drawing/2014/main" id="{9BBE24FF-3BE9-4A32-B872-A89502AAA2F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0800000" flipV="1">
                      <a:off x="7414292" y="6348145"/>
                      <a:ext cx="2874656" cy="461665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 l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71" name="Přímá spojnice se šipkou 70">
                  <a:extLst>
                    <a:ext uri="{FF2B5EF4-FFF2-40B4-BE49-F238E27FC236}">
                      <a16:creationId xmlns:a16="http://schemas.microsoft.com/office/drawing/2014/main" id="{1528DC4A-80D2-4094-A18A-DA80F5E97C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33681" y="6431974"/>
                  <a:ext cx="2096119" cy="0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Přímá spojnice se šipkou 74">
                  <a:extLst>
                    <a:ext uri="{FF2B5EF4-FFF2-40B4-BE49-F238E27FC236}">
                      <a16:creationId xmlns:a16="http://schemas.microsoft.com/office/drawing/2014/main" id="{3F54DE62-3FF7-4CAF-9CED-2CDE3CAF57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 flipV="1">
                  <a:off x="9190781" y="4944352"/>
                  <a:ext cx="2099367" cy="486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Přímá spojnice 75">
                  <a:extLst>
                    <a:ext uri="{FF2B5EF4-FFF2-40B4-BE49-F238E27FC236}">
                      <a16:creationId xmlns:a16="http://schemas.microsoft.com/office/drawing/2014/main" id="{4E9C4E52-896B-4B61-B9AB-56C655E74C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13244" y="2277398"/>
                  <a:ext cx="4202456" cy="3373612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TextovéPole 3">
                <a:extLst>
                  <a:ext uri="{FF2B5EF4-FFF2-40B4-BE49-F238E27FC236}">
                    <a16:creationId xmlns:a16="http://schemas.microsoft.com/office/drawing/2014/main" id="{30E80FD5-5A2A-4CAD-B29F-9B00C98D0245}"/>
                  </a:ext>
                </a:extLst>
              </p:cNvPr>
              <p:cNvSpPr txBox="1"/>
              <p:nvPr/>
            </p:nvSpPr>
            <p:spPr>
              <a:xfrm>
                <a:off x="2101946" y="5053752"/>
                <a:ext cx="272910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 err="1"/>
                  <a:t>Rovina</a:t>
                </a:r>
                <a:r>
                  <a:rPr lang="en-GB" sz="2400" b="1" dirty="0"/>
                  <a:t> </a:t>
                </a:r>
                <a:r>
                  <a:rPr lang="en-GB" sz="2400" b="1" dirty="0" err="1"/>
                  <a:t>dvojčatění</a:t>
                </a:r>
                <a:endParaRPr lang="en-GB" sz="2400" b="1" dirty="0"/>
              </a:p>
              <a:p>
                <a:endParaRPr lang="en-GB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ovéPole 77">
                  <a:extLst>
                    <a:ext uri="{FF2B5EF4-FFF2-40B4-BE49-F238E27FC236}">
                      <a16:creationId xmlns:a16="http://schemas.microsoft.com/office/drawing/2014/main" id="{98ED80C6-CD06-4A7C-AB14-18A8C1A65D52}"/>
                    </a:ext>
                  </a:extLst>
                </p:cNvPr>
                <p:cNvSpPr txBox="1"/>
                <p:nvPr/>
              </p:nvSpPr>
              <p:spPr>
                <a:xfrm>
                  <a:off x="2277240" y="4521498"/>
                  <a:ext cx="258008" cy="4254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2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sz="2400" b="0" i="1" dirty="0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GB" sz="2400" dirty="0"/>
                </a:p>
              </p:txBody>
            </p:sp>
          </mc:Choice>
          <mc:Fallback xmlns="">
            <p:sp>
              <p:nvSpPr>
                <p:cNvPr id="78" name="TextovéPole 77">
                  <a:extLst>
                    <a:ext uri="{FF2B5EF4-FFF2-40B4-BE49-F238E27FC236}">
                      <a16:creationId xmlns:a16="http://schemas.microsoft.com/office/drawing/2014/main" id="{98ED80C6-CD06-4A7C-AB14-18A8C1A65D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7240" y="4521498"/>
                  <a:ext cx="258008" cy="425499"/>
                </a:xfrm>
                <a:prstGeom prst="rect">
                  <a:avLst/>
                </a:prstGeom>
                <a:blipFill>
                  <a:blip r:embed="rId16"/>
                  <a:stretch>
                    <a:fillRect r="-92857" b="-571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4" name="TextovéPole 63">
            <a:extLst>
              <a:ext uri="{FF2B5EF4-FFF2-40B4-BE49-F238E27FC236}">
                <a16:creationId xmlns:a16="http://schemas.microsoft.com/office/drawing/2014/main" id="{7465A70A-EDB0-498F-A2FB-313F323CD6A8}"/>
              </a:ext>
            </a:extLst>
          </p:cNvPr>
          <p:cNvSpPr txBox="1"/>
          <p:nvPr/>
        </p:nvSpPr>
        <p:spPr>
          <a:xfrm rot="10800000">
            <a:off x="4424800" y="3785322"/>
            <a:ext cx="3024230" cy="271099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3975724"/>
              </a:avLst>
            </a:prstTxWarp>
            <a:spAutoFit/>
          </a:bodyPr>
          <a:lstStyle/>
          <a:p>
            <a:r>
              <a:rPr lang="en-GB" sz="1600" b="1" dirty="0" err="1">
                <a:ln w="0">
                  <a:noFill/>
                </a:ln>
              </a:rPr>
              <a:t>Krystalová</a:t>
            </a:r>
            <a:r>
              <a:rPr lang="en-GB" sz="1600" b="1" dirty="0">
                <a:ln w="0">
                  <a:noFill/>
                </a:ln>
              </a:rPr>
              <a:t> </a:t>
            </a:r>
            <a:r>
              <a:rPr lang="en-GB" sz="1600" b="1" dirty="0" err="1">
                <a:ln w="0">
                  <a:noFill/>
                </a:ln>
              </a:rPr>
              <a:t>reorientace</a:t>
            </a:r>
            <a:endParaRPr lang="en-GB" sz="1600" b="1" dirty="0">
              <a:ln w="0">
                <a:noFill/>
              </a:ln>
            </a:endParaRPr>
          </a:p>
        </p:txBody>
      </p:sp>
      <p:pic>
        <p:nvPicPr>
          <p:cNvPr id="52" name="Obrázek 51">
            <a:extLst>
              <a:ext uri="{FF2B5EF4-FFF2-40B4-BE49-F238E27FC236}">
                <a16:creationId xmlns:a16="http://schemas.microsoft.com/office/drawing/2014/main" id="{DC5207EF-2DC6-4599-AAD2-293253EE1B5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0562" b="20664"/>
          <a:stretch/>
        </p:blipFill>
        <p:spPr>
          <a:xfrm>
            <a:off x="2595900" y="3276891"/>
            <a:ext cx="1963484" cy="243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3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115 L 0.32891 -0.18125 " pathEditMode="relative" rAng="0" ptsTypes="AA">
                                      <p:cBhvr>
                                        <p:cTn id="21" dur="1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19" y="-900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116 L 0.27409 -0.13935 " pathEditMode="relative" rAng="0" ptsTypes="AA">
                                      <p:cBhvr>
                                        <p:cTn id="23" dur="1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-69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L 0.2194 -0.16875 " pathEditMode="relative" rAng="0" ptsTypes="AA">
                                      <p:cBhvr>
                                        <p:cTn id="25" dur="1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64" y="-844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116 L 0.27136 -0.21366 " pathEditMode="relative" rAng="0" ptsTypes="AA">
                                      <p:cBhvr>
                                        <p:cTn id="27" dur="1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062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0.2582 -0.17917 " pathEditMode="relative" rAng="0" ptsTypes="AA">
                                      <p:cBhvr>
                                        <p:cTn id="29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4" y="-895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9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9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9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9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9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9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9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9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9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9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"/>
                            </p:stCondLst>
                            <p:childTnLst>
                              <p:par>
                                <p:cTn id="75" presetID="6" presetClass="emp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200" fill="hold"/>
                                        <p:tgtEl>
                                          <p:spTgt spid="73"/>
                                        </p:tgtEl>
                                      </p:cBhvr>
                                      <p:by x="1703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33333E-6 L 0.08073 0.00162 " pathEditMode="relative" rAng="0" ptsTypes="AA">
                                      <p:cBhvr>
                                        <p:cTn id="78" dur="1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6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0.08567 0.0037 " pathEditMode="relative" rAng="0" ptsTypes="AA">
                                      <p:cBhvr>
                                        <p:cTn id="80" dur="1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4" y="18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03985 0.00324 " pathEditMode="relative" rAng="0" ptsTypes="AA">
                                      <p:cBhvr>
                                        <p:cTn id="82" dur="1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" y="16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7.40741E-7 L 0.08086 0.0044 " pathEditMode="relative" rAng="0" ptsTypes="AA">
                                      <p:cBhvr>
                                        <p:cTn id="84" dur="1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20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08177 0.0051 " pathEditMode="relative" rAng="0" ptsTypes="AA">
                                      <p:cBhvr>
                                        <p:cTn id="86" dur="1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1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700" fill="hold"/>
                                        <p:tgtEl>
                                          <p:spTgt spid="73"/>
                                        </p:tgtEl>
                                      </p:cBhvr>
                                      <p:by x="5872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67 0.0037 L 2.70833E-6 2.59259E-6 " pathEditMode="relative" rAng="0" ptsTypes="AA">
                                      <p:cBhvr>
                                        <p:cTn id="94" dur="17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" y="-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73 0.00162 L 2.08333E-7 -3.33333E-6 " pathEditMode="relative" rAng="0" ptsTypes="AA">
                                      <p:cBhvr>
                                        <p:cTn id="96" dur="1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-9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5 0.00324 L -2.5E-6 -2.59259E-6 " pathEditMode="relative" rAng="0" ptsTypes="AA">
                                      <p:cBhvr>
                                        <p:cTn id="98" dur="1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-16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86 0.0044 L 5.55112E-17 7.40741E-7 " pathEditMode="relative" rAng="0" ptsTypes="AA">
                                      <p:cBhvr>
                                        <p:cTn id="100" dur="17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-23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77 0.00509 L -3.95833E-6 2.59259E-6 " pathEditMode="relative" rAng="0" ptsTypes="AA">
                                      <p:cBhvr>
                                        <p:cTn id="102" dur="17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8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73" grpId="2" animBg="1"/>
      <p:bldP spid="73" grpId="3" animBg="1"/>
      <p:bldP spid="73" grpId="4" animBg="1"/>
      <p:bldP spid="60" grpId="0"/>
      <p:bldP spid="72" grpId="0" animBg="1"/>
      <p:bldP spid="72" grpId="1" animBg="1"/>
      <p:bldP spid="72" grpId="2" animBg="1"/>
      <p:bldP spid="84" grpId="0" animBg="1"/>
      <p:bldP spid="84" grpId="1" animBg="1"/>
      <p:bldP spid="84" grpId="2" animBg="1"/>
      <p:bldP spid="117" grpId="0"/>
      <p:bldP spid="123" grpId="0" animBg="1"/>
      <p:bldP spid="62" grpId="0"/>
      <p:bldP spid="55" grpId="0"/>
      <p:bldP spid="55" grpId="1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440CCDF4-3D9E-4C9F-9BA3-BD014704DF15}"/>
              </a:ext>
            </a:extLst>
          </p:cNvPr>
          <p:cNvSpPr txBox="1">
            <a:spLocks/>
          </p:cNvSpPr>
          <p:nvPr/>
        </p:nvSpPr>
        <p:spPr>
          <a:xfrm>
            <a:off x="838200" y="547868"/>
            <a:ext cx="10515600" cy="668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Cíl</a:t>
            </a:r>
            <a:r>
              <a:rPr lang="en-GB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GB" sz="36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práce</a:t>
            </a:r>
            <a:endParaRPr lang="en-GB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0778FAFC-4199-4A35-89A5-1A897AE6254C}"/>
              </a:ext>
            </a:extLst>
          </p:cNvPr>
          <p:cNvSpPr txBox="1">
            <a:spLocks/>
          </p:cNvSpPr>
          <p:nvPr/>
        </p:nvSpPr>
        <p:spPr>
          <a:xfrm>
            <a:off x="556143" y="1258017"/>
            <a:ext cx="6536139" cy="38379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400" dirty="0" err="1"/>
              <a:t>Korelace</a:t>
            </a:r>
            <a:r>
              <a:rPr lang="en-GB" sz="2400" dirty="0"/>
              <a:t> </a:t>
            </a:r>
            <a:r>
              <a:rPr lang="en-GB" sz="2400" dirty="0" err="1"/>
              <a:t>měření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zátěžovém</a:t>
            </a:r>
            <a:r>
              <a:rPr lang="en-GB" sz="2400" dirty="0"/>
              <a:t> </a:t>
            </a:r>
            <a:r>
              <a:rPr lang="en-GB" sz="2400" dirty="0" err="1"/>
              <a:t>zařízení</a:t>
            </a:r>
            <a:r>
              <a:rPr lang="en-GB" sz="2400" dirty="0"/>
              <a:t> s </a:t>
            </a:r>
            <a:r>
              <a:rPr lang="en-GB" sz="2400" dirty="0" err="1"/>
              <a:t>pozorováními</a:t>
            </a:r>
            <a:r>
              <a:rPr lang="en-GB" sz="2400" dirty="0"/>
              <a:t> z </a:t>
            </a:r>
            <a:r>
              <a:rPr lang="en-GB" sz="2400" dirty="0" err="1"/>
              <a:t>optického</a:t>
            </a:r>
            <a:r>
              <a:rPr lang="en-GB" sz="2400" dirty="0"/>
              <a:t> </a:t>
            </a:r>
            <a:r>
              <a:rPr lang="en-GB" sz="2400" dirty="0" err="1"/>
              <a:t>mikroskopu</a:t>
            </a:r>
            <a:r>
              <a:rPr lang="en-GB" sz="2400" dirty="0"/>
              <a:t> a AFM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GB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400" dirty="0" err="1"/>
              <a:t>Srovnání</a:t>
            </a:r>
            <a:r>
              <a:rPr lang="en-GB" sz="2400" dirty="0"/>
              <a:t> </a:t>
            </a:r>
            <a:r>
              <a:rPr lang="en-GB" sz="2400" dirty="0" err="1"/>
              <a:t>magnetických</a:t>
            </a:r>
            <a:r>
              <a:rPr lang="en-GB" sz="2400" dirty="0"/>
              <a:t> a </a:t>
            </a:r>
            <a:r>
              <a:rPr lang="en-GB" sz="2400" dirty="0" err="1"/>
              <a:t>mechanických</a:t>
            </a:r>
            <a:r>
              <a:rPr lang="en-GB" sz="2400" dirty="0"/>
              <a:t> </a:t>
            </a:r>
            <a:r>
              <a:rPr lang="en-GB" sz="2400" dirty="0" err="1"/>
              <a:t>měření</a:t>
            </a: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400" dirty="0"/>
              <a:t>    z </a:t>
            </a:r>
            <a:r>
              <a:rPr lang="en-GB" sz="2400" dirty="0" err="1"/>
              <a:t>hlediska</a:t>
            </a:r>
            <a:r>
              <a:rPr lang="en-GB" sz="2400" dirty="0"/>
              <a:t> </a:t>
            </a:r>
            <a:r>
              <a:rPr lang="en-GB" sz="2400" dirty="0" err="1"/>
              <a:t>objemové</a:t>
            </a:r>
            <a:r>
              <a:rPr lang="en-GB" sz="2400" dirty="0"/>
              <a:t> </a:t>
            </a:r>
            <a:r>
              <a:rPr lang="en-GB" sz="2400" dirty="0" err="1"/>
              <a:t>energie</a:t>
            </a:r>
            <a:endParaRPr lang="en-GB" sz="2400" dirty="0"/>
          </a:p>
          <a:p>
            <a:pPr marL="0">
              <a:lnSpc>
                <a:spcPct val="100000"/>
              </a:lnSpc>
              <a:spcBef>
                <a:spcPts val="600"/>
              </a:spcBef>
            </a:pPr>
            <a:endParaRPr lang="en-GB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400" dirty="0" err="1"/>
              <a:t>Zkonstruování</a:t>
            </a:r>
            <a:r>
              <a:rPr lang="en-GB" sz="2400" dirty="0"/>
              <a:t> </a:t>
            </a:r>
            <a:r>
              <a:rPr lang="en-GB" sz="2400" dirty="0" err="1"/>
              <a:t>peristaltické</a:t>
            </a:r>
            <a:r>
              <a:rPr lang="en-GB" sz="2400" dirty="0"/>
              <a:t> </a:t>
            </a:r>
            <a:r>
              <a:rPr lang="en-GB" sz="2400" dirty="0" err="1"/>
              <a:t>mikropumpy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bázi</a:t>
            </a:r>
            <a:r>
              <a:rPr lang="en-GB" sz="2400" dirty="0"/>
              <a:t> </a:t>
            </a:r>
            <a:r>
              <a:rPr lang="en-GB" sz="2400" dirty="0" err="1"/>
              <a:t>magneticky</a:t>
            </a:r>
            <a:r>
              <a:rPr lang="en-GB" sz="2400" dirty="0"/>
              <a:t> </a:t>
            </a:r>
            <a:r>
              <a:rPr lang="en-GB" sz="2400" dirty="0" err="1"/>
              <a:t>indukované</a:t>
            </a:r>
            <a:r>
              <a:rPr lang="en-GB" sz="2400" dirty="0"/>
              <a:t> </a:t>
            </a:r>
            <a:r>
              <a:rPr lang="en-GB" sz="2400" dirty="0" err="1"/>
              <a:t>reorientace</a:t>
            </a:r>
            <a:r>
              <a:rPr lang="en-GB" sz="2400" dirty="0"/>
              <a:t> (MIR</a:t>
            </a:r>
            <a:r>
              <a:rPr lang="en-GB" sz="2200" dirty="0"/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GB" sz="22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44B0AD7-6DA3-4BE3-8ABF-145F6117B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193" y="1862174"/>
            <a:ext cx="4311753" cy="3233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>
                <a:extLst>
                  <a:ext uri="{FF2B5EF4-FFF2-40B4-BE49-F238E27FC236}">
                    <a16:creationId xmlns:a16="http://schemas.microsoft.com/office/drawing/2014/main" id="{5B4E3EA8-3B25-4FCE-BC72-027DC5B38187}"/>
                  </a:ext>
                </a:extLst>
              </p:cNvPr>
              <p:cNvSpPr txBox="1"/>
              <p:nvPr/>
            </p:nvSpPr>
            <p:spPr>
              <a:xfrm>
                <a:off x="7735423" y="5461402"/>
                <a:ext cx="308714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Vzorek</m:t>
                          </m:r>
                          <m: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200" dirty="0">
                              <a:latin typeface="Cambria Math" panose="02040503050406030204" pitchFamily="18" charset="0"/>
                            </a:rPr>
                            <m:t>Ni</m:t>
                          </m:r>
                        </m:e>
                        <m:sub>
                          <m: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2200" dirty="0">
                          <a:latin typeface="Cambria Math" panose="02040503050406030204" pitchFamily="18" charset="0"/>
                        </a:rPr>
                        <m:t>Mn</m:t>
                      </m:r>
                      <m:r>
                        <a:rPr lang="en-GB" sz="2200" b="0" i="0" baseline="-25000" dirty="0" smtClean="0">
                          <a:latin typeface="Cambria Math" panose="02040503050406030204" pitchFamily="18" charset="0"/>
                        </a:rPr>
                        <m:t>28</m:t>
                      </m:r>
                      <m:r>
                        <m:rPr>
                          <m:sty m:val="p"/>
                        </m:rPr>
                        <a:rPr lang="en-GB" sz="2200" dirty="0">
                          <a:latin typeface="Cambria Math" panose="02040503050406030204" pitchFamily="18" charset="0"/>
                        </a:rPr>
                        <m:t>Ga</m:t>
                      </m:r>
                      <m:r>
                        <a:rPr lang="en-GB" sz="2200" b="0" i="0" baseline="-25000" dirty="0" smtClean="0">
                          <a:latin typeface="Cambria Math" panose="02040503050406030204" pitchFamily="18" charset="0"/>
                        </a:rPr>
                        <m:t>22</m:t>
                      </m:r>
                    </m:oMath>
                  </m:oMathPara>
                </a14:m>
                <a:endParaRPr lang="en-GB" sz="2200" baseline="-25000" dirty="0"/>
              </a:p>
            </p:txBody>
          </p:sp>
        </mc:Choice>
        <mc:Fallback xmlns="">
          <p:sp>
            <p:nvSpPr>
              <p:cNvPr id="2" name="TextovéPole 1">
                <a:extLst>
                  <a:ext uri="{FF2B5EF4-FFF2-40B4-BE49-F238E27FC236}">
                    <a16:creationId xmlns:a16="http://schemas.microsoft.com/office/drawing/2014/main" id="{5B4E3EA8-3B25-4FCE-BC72-027DC5B381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423" y="5461402"/>
                <a:ext cx="3087149" cy="430887"/>
              </a:xfrm>
              <a:prstGeom prst="rect">
                <a:avLst/>
              </a:prstGeom>
              <a:blipFill>
                <a:blip r:embed="rId3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CBD8893-4938-4360-B169-F036E7635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10532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>
            <a:extLst>
              <a:ext uri="{FF2B5EF4-FFF2-40B4-BE49-F238E27FC236}">
                <a16:creationId xmlns:a16="http://schemas.microsoft.com/office/drawing/2014/main" id="{C6328CC1-2A2A-4F42-ABBF-10866786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587" y="121843"/>
            <a:ext cx="10525125" cy="1325563"/>
          </a:xfrm>
        </p:spPr>
        <p:txBody>
          <a:bodyPr/>
          <a:lstStyle/>
          <a:p>
            <a:pPr algn="ctr"/>
            <a:r>
              <a:rPr lang="en-GB" sz="36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Osnova</a:t>
            </a:r>
            <a:endParaRPr lang="en-GB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E5A147-4C55-43CB-A1CF-E46106415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93" y="1713422"/>
            <a:ext cx="12633166" cy="4199859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cs typeface="Arial" panose="020B0604020202020204" pitchFamily="34" charset="0"/>
              </a:rPr>
              <a:t>Charakterizace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zdvojčatělého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martensitu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optickým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mikroskopem</a:t>
            </a:r>
            <a:r>
              <a:rPr lang="en-GB" sz="2400" dirty="0">
                <a:cs typeface="Arial" panose="020B0604020202020204" pitchFamily="34" charset="0"/>
              </a:rPr>
              <a:t>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cs typeface="Arial" panose="020B0604020202020204" pitchFamily="34" charset="0"/>
              </a:rPr>
              <a:t>Studium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povrchu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pomocí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mikroskopu</a:t>
            </a:r>
            <a:r>
              <a:rPr lang="en-GB" sz="2400" dirty="0">
                <a:cs typeface="Arial" panose="020B0604020202020204" pitchFamily="34" charset="0"/>
              </a:rPr>
              <a:t> AFM/MFM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cs typeface="Arial" panose="020B0604020202020204" pitchFamily="34" charset="0"/>
              </a:rPr>
              <a:t>Měření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složení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vzorků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pomocí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metody</a:t>
            </a:r>
            <a:r>
              <a:rPr lang="en-GB" sz="2400" dirty="0">
                <a:cs typeface="Arial" panose="020B0604020202020204" pitchFamily="34" charset="0"/>
              </a:rPr>
              <a:t> EDS v SEM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cs typeface="Arial" panose="020B0604020202020204" pitchFamily="34" charset="0"/>
              </a:rPr>
              <a:t>Srovnání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práce</a:t>
            </a:r>
            <a:r>
              <a:rPr lang="en-GB" sz="2400" b="1" dirty="0">
                <a:cs typeface="Arial" panose="020B0604020202020204" pitchFamily="34" charset="0"/>
              </a:rPr>
              <a:t> pro </a:t>
            </a:r>
            <a:r>
              <a:rPr lang="en-GB" sz="2400" b="1" dirty="0" err="1">
                <a:cs typeface="Arial" panose="020B0604020202020204" pitchFamily="34" charset="0"/>
              </a:rPr>
              <a:t>krystalovou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reorientaci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vyvolanou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magnetickým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r>
              <a:rPr lang="en-GB" sz="2400" dirty="0" err="1">
                <a:cs typeface="Arial" panose="020B0604020202020204" pitchFamily="34" charset="0"/>
              </a:rPr>
              <a:t>polem</a:t>
            </a:r>
            <a:r>
              <a:rPr lang="en-GB" sz="2400" dirty="0">
                <a:cs typeface="Arial" panose="020B0604020202020204" pitchFamily="34" charset="0"/>
              </a:rPr>
              <a:t> a </a:t>
            </a:r>
            <a:r>
              <a:rPr lang="en-GB" sz="2400" dirty="0" err="1">
                <a:cs typeface="Arial" panose="020B0604020202020204" pitchFamily="34" charset="0"/>
              </a:rPr>
              <a:t>tlakem</a:t>
            </a:r>
            <a:endParaRPr lang="en-GB" sz="2400" dirty="0">
              <a:cs typeface="Arial" panose="020B0604020202020204" pitchFamily="34" charset="0"/>
            </a:endParaRPr>
          </a:p>
          <a:p>
            <a:pPr marL="514800" indent="-5148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cs typeface="Arial" panose="020B0604020202020204" pitchFamily="34" charset="0"/>
              </a:rPr>
              <a:t>Konstrukce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peristaltické</a:t>
            </a:r>
            <a:r>
              <a:rPr lang="en-GB" sz="2400" b="1" dirty="0">
                <a:cs typeface="Arial" panose="020B0604020202020204" pitchFamily="34" charset="0"/>
              </a:rPr>
              <a:t> </a:t>
            </a:r>
            <a:r>
              <a:rPr lang="en-GB" sz="2400" b="1" dirty="0" err="1">
                <a:cs typeface="Arial" panose="020B0604020202020204" pitchFamily="34" charset="0"/>
              </a:rPr>
              <a:t>mikropumpy</a:t>
            </a:r>
            <a:endParaRPr lang="en-GB" sz="2400" dirty="0"/>
          </a:p>
        </p:txBody>
      </p:sp>
      <p:sp>
        <p:nvSpPr>
          <p:cNvPr id="4" name="Zástupný symbol pro zápatí 5">
            <a:extLst>
              <a:ext uri="{FF2B5EF4-FFF2-40B4-BE49-F238E27FC236}">
                <a16:creationId xmlns:a16="http://schemas.microsoft.com/office/drawing/2014/main" id="{C113692A-64EC-4557-8695-69BA3EBA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FBD46EB5-8F44-49C4-A85A-C2747FD64709}"/>
              </a:ext>
            </a:extLst>
          </p:cNvPr>
          <p:cNvSpPr txBox="1">
            <a:spLocks/>
          </p:cNvSpPr>
          <p:nvPr/>
        </p:nvSpPr>
        <p:spPr>
          <a:xfrm>
            <a:off x="14950168" y="1329070"/>
            <a:ext cx="12633166" cy="4199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b="1" dirty="0" err="1">
                <a:cs typeface="Arial" panose="020B0604020202020204" pitchFamily="34" charset="0"/>
              </a:rPr>
              <a:t>Optického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mikroskoie</a:t>
            </a:r>
            <a:endParaRPr lang="en-GB" sz="2200" b="1" dirty="0"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b="1" dirty="0" err="1">
                <a:cs typeface="Arial" panose="020B0604020202020204" pitchFamily="34" charset="0"/>
              </a:rPr>
              <a:t>Studium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povrchu</a:t>
            </a:r>
            <a:endParaRPr lang="en-GB" sz="2200" dirty="0"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b="1" dirty="0" err="1">
                <a:cs typeface="Arial" panose="020B0604020202020204" pitchFamily="34" charset="0"/>
              </a:rPr>
              <a:t>Měření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složení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vzorků</a:t>
            </a:r>
            <a:endParaRPr lang="en-GB" sz="2200" b="1" dirty="0"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200" b="1" dirty="0" err="1">
                <a:cs typeface="Arial" panose="020B0604020202020204" pitchFamily="34" charset="0"/>
              </a:rPr>
              <a:t>Srovnání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měření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práce</a:t>
            </a:r>
            <a:r>
              <a:rPr lang="en-GB" sz="2200" b="1" dirty="0">
                <a:cs typeface="Arial" panose="020B0604020202020204" pitchFamily="34" charset="0"/>
              </a:rPr>
              <a:t> pro </a:t>
            </a:r>
            <a:r>
              <a:rPr lang="en-GB" sz="2200" b="1" dirty="0" err="1">
                <a:cs typeface="Arial" panose="020B0604020202020204" pitchFamily="34" charset="0"/>
              </a:rPr>
              <a:t>krystalovou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reorientaci</a:t>
            </a:r>
            <a:endParaRPr lang="en-GB" sz="2200" dirty="0">
              <a:cs typeface="Arial" panose="020B0604020202020204" pitchFamily="34" charset="0"/>
            </a:endParaRPr>
          </a:p>
          <a:p>
            <a:pPr marL="514800" indent="-514800">
              <a:lnSpc>
                <a:spcPct val="150000"/>
              </a:lnSpc>
              <a:buFont typeface="+mj-lt"/>
              <a:buAutoNum type="arabicPeriod"/>
            </a:pPr>
            <a:r>
              <a:rPr lang="en-GB" sz="2200" b="1" dirty="0" err="1">
                <a:cs typeface="Arial" panose="020B0604020202020204" pitchFamily="34" charset="0"/>
              </a:rPr>
              <a:t>Konstrukce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peristaltické</a:t>
            </a:r>
            <a:r>
              <a:rPr lang="en-GB" sz="2200" b="1" dirty="0">
                <a:cs typeface="Arial" panose="020B0604020202020204" pitchFamily="34" charset="0"/>
              </a:rPr>
              <a:t> </a:t>
            </a:r>
            <a:r>
              <a:rPr lang="en-GB" sz="2200" b="1" dirty="0" err="1">
                <a:cs typeface="Arial" panose="020B0604020202020204" pitchFamily="34" charset="0"/>
              </a:rPr>
              <a:t>mikropumpy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203101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58B668-A622-4CAD-91BF-E448CE47C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410" y="395842"/>
            <a:ext cx="10429875" cy="682625"/>
          </a:xfrm>
        </p:spPr>
        <p:txBody>
          <a:bodyPr>
            <a:normAutofit/>
          </a:bodyPr>
          <a:lstStyle/>
          <a:p>
            <a:pPr algn="ctr"/>
            <a:r>
              <a:rPr lang="en-GB" sz="3600" dirty="0" err="1"/>
              <a:t>Použitá</a:t>
            </a:r>
            <a:r>
              <a:rPr lang="en-GB" sz="3600" dirty="0"/>
              <a:t> </a:t>
            </a:r>
            <a:r>
              <a:rPr lang="en-GB" sz="3600" dirty="0" err="1"/>
              <a:t>zařízení</a:t>
            </a:r>
            <a:endParaRPr lang="en-GB" sz="3600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80AA76FE-C102-424D-94E7-5F98682833F3}"/>
              </a:ext>
            </a:extLst>
          </p:cNvPr>
          <p:cNvSpPr txBox="1"/>
          <p:nvPr/>
        </p:nvSpPr>
        <p:spPr>
          <a:xfrm>
            <a:off x="752967" y="5005688"/>
            <a:ext cx="32290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Model </a:t>
            </a:r>
            <a:r>
              <a:rPr lang="en-GB" sz="2200" dirty="0" err="1"/>
              <a:t>zátěžového</a:t>
            </a:r>
            <a:r>
              <a:rPr lang="en-GB" sz="2200" dirty="0"/>
              <a:t> </a:t>
            </a:r>
            <a:r>
              <a:rPr lang="en-GB" sz="2200" dirty="0" err="1"/>
              <a:t>zařízení</a:t>
            </a:r>
            <a:r>
              <a:rPr lang="en-GB" sz="2200" dirty="0"/>
              <a:t> (</a:t>
            </a:r>
            <a:r>
              <a:rPr lang="en-GB" sz="2200" dirty="0" err="1"/>
              <a:t>autor</a:t>
            </a:r>
            <a:r>
              <a:rPr lang="en-GB" sz="2200" dirty="0"/>
              <a:t>: </a:t>
            </a:r>
            <a:r>
              <a:rPr lang="en-GB" sz="2200" dirty="0" err="1"/>
              <a:t>Dr.</a:t>
            </a:r>
            <a:r>
              <a:rPr lang="en-GB" sz="2200" dirty="0"/>
              <a:t> Denis </a:t>
            </a:r>
            <a:r>
              <a:rPr lang="en-GB" sz="2200" dirty="0" err="1"/>
              <a:t>Musiienko</a:t>
            </a:r>
            <a:r>
              <a:rPr lang="en-GB" sz="2200" dirty="0"/>
              <a:t>) a Raspberry</a:t>
            </a:r>
            <a:r>
              <a:rPr lang="cs-CZ" sz="2200" dirty="0"/>
              <a:t> </a:t>
            </a:r>
            <a:r>
              <a:rPr lang="cs-CZ" sz="2200" dirty="0" err="1"/>
              <a:t>Pi</a:t>
            </a:r>
            <a:endParaRPr lang="en-GB" sz="2200" dirty="0"/>
          </a:p>
        </p:txBody>
      </p:sp>
      <p:pic>
        <p:nvPicPr>
          <p:cNvPr id="38" name="Obrázek 37">
            <a:extLst>
              <a:ext uri="{FF2B5EF4-FFF2-40B4-BE49-F238E27FC236}">
                <a16:creationId xmlns:a16="http://schemas.microsoft.com/office/drawing/2014/main" id="{94E730AB-4FBA-4E58-B4B2-062065CE3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917" y="2177602"/>
            <a:ext cx="3348941" cy="2511706"/>
          </a:xfrm>
          <a:prstGeom prst="rect">
            <a:avLst/>
          </a:prstGeom>
        </p:spPr>
      </p:pic>
      <p:sp>
        <p:nvSpPr>
          <p:cNvPr id="42" name="TextovéPole 41">
            <a:extLst>
              <a:ext uri="{FF2B5EF4-FFF2-40B4-BE49-F238E27FC236}">
                <a16:creationId xmlns:a16="http://schemas.microsoft.com/office/drawing/2014/main" id="{25E7313B-AD6B-4311-B654-61FDD6AD361C}"/>
              </a:ext>
            </a:extLst>
          </p:cNvPr>
          <p:cNvSpPr txBox="1"/>
          <p:nvPr/>
        </p:nvSpPr>
        <p:spPr>
          <a:xfrm>
            <a:off x="4561917" y="5042669"/>
            <a:ext cx="4267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Optický</a:t>
            </a:r>
            <a:r>
              <a:rPr lang="en-GB" sz="2200" dirty="0"/>
              <a:t> </a:t>
            </a:r>
            <a:r>
              <a:rPr lang="en-GB" sz="2200" dirty="0" err="1"/>
              <a:t>mikroskop</a:t>
            </a:r>
            <a:r>
              <a:rPr lang="en-GB" sz="2200" dirty="0"/>
              <a:t> Zeiss s </a:t>
            </a:r>
            <a:r>
              <a:rPr lang="en-GB" sz="2200" dirty="0" err="1"/>
              <a:t>polarizačním</a:t>
            </a:r>
            <a:r>
              <a:rPr lang="en-GB" sz="2200" dirty="0"/>
              <a:t> a </a:t>
            </a:r>
            <a:r>
              <a:rPr lang="en-GB" sz="2200" dirty="0" err="1"/>
              <a:t>Nomarského</a:t>
            </a:r>
            <a:r>
              <a:rPr lang="en-GB" sz="2200" dirty="0"/>
              <a:t> </a:t>
            </a:r>
            <a:r>
              <a:rPr lang="en-GB" sz="2200" dirty="0" err="1"/>
              <a:t>kontrastem</a:t>
            </a:r>
            <a:endParaRPr lang="en-GB" sz="2200" dirty="0"/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B69F25A7-DF8C-470B-8C4C-DDE5872B0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763" y="1295610"/>
            <a:ext cx="2779631" cy="37470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A4F7A713-5BA1-4E22-A2FA-07655B133228}"/>
              </a:ext>
            </a:extLst>
          </p:cNvPr>
          <p:cNvSpPr txBox="1"/>
          <p:nvPr/>
        </p:nvSpPr>
        <p:spPr>
          <a:xfrm>
            <a:off x="8642654" y="5127691"/>
            <a:ext cx="2882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Vibrační</a:t>
            </a:r>
            <a:r>
              <a:rPr lang="en-GB" sz="2200" dirty="0"/>
              <a:t> </a:t>
            </a:r>
            <a:r>
              <a:rPr lang="en-GB" sz="2200" dirty="0" err="1"/>
              <a:t>magnetometr</a:t>
            </a:r>
            <a:endParaRPr lang="en-GB" sz="2200" dirty="0"/>
          </a:p>
        </p:txBody>
      </p:sp>
      <p:sp>
        <p:nvSpPr>
          <p:cNvPr id="10" name="Zástupný symbol pro zápatí 5">
            <a:extLst>
              <a:ext uri="{FF2B5EF4-FFF2-40B4-BE49-F238E27FC236}">
                <a16:creationId xmlns:a16="http://schemas.microsoft.com/office/drawing/2014/main" id="{AFD04154-44C0-4196-8DC6-BC77DC1AB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C2FE1CF3-C7AB-4883-A34B-100C9FA07713}"/>
              </a:ext>
            </a:extLst>
          </p:cNvPr>
          <p:cNvGrpSpPr/>
          <p:nvPr/>
        </p:nvGrpSpPr>
        <p:grpSpPr>
          <a:xfrm>
            <a:off x="-1031558" y="2472954"/>
            <a:ext cx="5533202" cy="3423022"/>
            <a:chOff x="-999161" y="2527048"/>
            <a:chExt cx="5710636" cy="3485889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FDB6975-69E2-46FA-8A46-B3FE11F78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614" y="2527048"/>
              <a:ext cx="3748861" cy="1990545"/>
            </a:xfrm>
            <a:prstGeom prst="rect">
              <a:avLst/>
            </a:prstGeom>
          </p:spPr>
        </p:pic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F9BB952E-4019-453E-976E-CADE34794CFC}"/>
                </a:ext>
              </a:extLst>
            </p:cNvPr>
            <p:cNvGrpSpPr/>
            <p:nvPr/>
          </p:nvGrpSpPr>
          <p:grpSpPr>
            <a:xfrm>
              <a:off x="-999161" y="3639641"/>
              <a:ext cx="4317125" cy="2373296"/>
              <a:chOff x="-1307816" y="3678974"/>
              <a:chExt cx="4317125" cy="2373296"/>
            </a:xfrm>
          </p:grpSpPr>
          <p:grpSp>
            <p:nvGrpSpPr>
              <p:cNvPr id="13" name="Skupina 12">
                <a:extLst>
                  <a:ext uri="{FF2B5EF4-FFF2-40B4-BE49-F238E27FC236}">
                    <a16:creationId xmlns:a16="http://schemas.microsoft.com/office/drawing/2014/main" id="{C56AD67C-F5D5-4CC4-8FF7-572F9FF7F70D}"/>
                  </a:ext>
                </a:extLst>
              </p:cNvPr>
              <p:cNvGrpSpPr/>
              <p:nvPr/>
            </p:nvGrpSpPr>
            <p:grpSpPr>
              <a:xfrm rot="19964399" flipH="1">
                <a:off x="-1307816" y="3678974"/>
                <a:ext cx="4093725" cy="2373296"/>
                <a:chOff x="2244233" y="2790809"/>
                <a:chExt cx="3726469" cy="1984294"/>
              </a:xfrm>
            </p:grpSpPr>
            <p:pic>
              <p:nvPicPr>
                <p:cNvPr id="4" name="Obrázek 3">
                  <a:extLst>
                    <a:ext uri="{FF2B5EF4-FFF2-40B4-BE49-F238E27FC236}">
                      <a16:creationId xmlns:a16="http://schemas.microsoft.com/office/drawing/2014/main" id="{5C48E88A-5D89-44BE-B6F4-8B4E09C4AF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77374" l="0" r="70818">
                              <a14:foregroundMark x1="50000" y1="15111" x2="46515" y2="12808"/>
                              <a14:foregroundMark x1="45667" y1="12646" x2="42848" y2="11354"/>
                              <a14:foregroundMark x1="41667" y1="10788" x2="39818" y2="9333"/>
                              <a14:foregroundMark x1="37333" y1="7596" x2="36030" y2="6182"/>
                              <a14:foregroundMark x1="35515" y1="5576" x2="35273" y2="3838"/>
                              <a14:foregroundMark x1="48788" y1="3717" x2="47182" y2="1697"/>
                              <a14:foregroundMark x1="6636" y1="37333" x2="6636" y2="37333"/>
                              <a14:backgroundMark x1="28848" y1="58990" x2="61758" y2="49051"/>
                              <a14:backgroundMark x1="36970" y1="41697" x2="68576" y2="43232"/>
                              <a14:backgroundMark x1="30970" y1="42141" x2="29667" y2="45172"/>
                              <a14:backgroundMark x1="11030" y1="4727" x2="13455" y2="1697"/>
                              <a14:backgroundMark x1="36273" y1="7596" x2="35182" y2="6303"/>
                              <a14:backgroundMark x1="49121" y1="1980" x2="50636" y2="848"/>
                              <a14:backgroundMark x1="34848" y1="36848" x2="34848" y2="36848"/>
                              <a14:backgroundMark x1="2697" y1="9899" x2="15182" y2="4040"/>
                              <a14:backgroundMark x1="24333" y1="18182" x2="24333" y2="18182"/>
                              <a14:backgroundMark x1="48515" y1="27919" x2="61303" y2="20606"/>
                              <a14:backgroundMark x1="55848" y1="21051" x2="52697" y2="12444"/>
                              <a14:backgroundMark x1="48667" y1="21939" x2="41485" y2="17980"/>
                              <a14:backgroundMark x1="43424" y1="32323" x2="48515" y2="22828"/>
                              <a14:backgroundMark x1="39727" y1="34545" x2="42909" y2="29899"/>
                              <a14:backgroundMark x1="52939" y1="20687" x2="44697" y2="9414"/>
                              <a14:backgroundMark x1="52242" y1="20242" x2="53970" y2="15152"/>
                              <a14:backgroundMark x1="26667" y1="19152" x2="23485" y2="7394"/>
                              <a14:backgroundMark x1="31848" y1="34141" x2="35727" y2="34141"/>
                              <a14:backgroundMark x1="35636" y1="34263" x2="37091" y2="33495"/>
                              <a14:backgroundMark x1="39727" y1="30424" x2="38152" y2="31111"/>
                              <a14:backgroundMark x1="40364" y1="29253" x2="42788" y2="29091"/>
                              <a14:backgroundMark x1="44242" y1="21414" x2="43818" y2="21293"/>
                              <a14:backgroundMark x1="24606" y1="16768" x2="24818" y2="1478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084"/>
                <a:stretch/>
              </p:blipFill>
              <p:spPr>
                <a:xfrm>
                  <a:off x="2949767" y="2790809"/>
                  <a:ext cx="3020935" cy="1984294"/>
                </a:xfrm>
                <a:prstGeom prst="rect">
                  <a:avLst/>
                </a:prstGeom>
              </p:spPr>
            </p:pic>
            <p:pic>
              <p:nvPicPr>
                <p:cNvPr id="16" name="Obrázek 15">
                  <a:extLst>
                    <a:ext uri="{FF2B5EF4-FFF2-40B4-BE49-F238E27FC236}">
                      <a16:creationId xmlns:a16="http://schemas.microsoft.com/office/drawing/2014/main" id="{41DA2713-F858-4688-A188-59C98F7065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0" b="77374" l="0" r="70818">
                              <a14:foregroundMark x1="50000" y1="15111" x2="46515" y2="12808"/>
                              <a14:foregroundMark x1="45667" y1="12646" x2="42848" y2="11354"/>
                              <a14:foregroundMark x1="41667" y1="10788" x2="39818" y2="9333"/>
                              <a14:foregroundMark x1="37333" y1="7596" x2="36030" y2="6182"/>
                              <a14:foregroundMark x1="35515" y1="5576" x2="35273" y2="3838"/>
                              <a14:foregroundMark x1="48788" y1="3717" x2="47182" y2="1697"/>
                              <a14:backgroundMark x1="28848" y1="58990" x2="61758" y2="49051"/>
                              <a14:backgroundMark x1="36970" y1="41697" x2="68576" y2="43232"/>
                              <a14:backgroundMark x1="30970" y1="42141" x2="29667" y2="45172"/>
                              <a14:backgroundMark x1="11030" y1="4727" x2="13455" y2="1697"/>
                              <a14:backgroundMark x1="36273" y1="7596" x2="35182" y2="6303"/>
                              <a14:backgroundMark x1="49121" y1="1980" x2="50636" y2="848"/>
                              <a14:backgroundMark x1="34848" y1="36848" x2="34848" y2="36848"/>
                              <a14:backgroundMark x1="2697" y1="9899" x2="15182" y2="4040"/>
                              <a14:backgroundMark x1="24333" y1="18182" x2="24333" y2="18182"/>
                              <a14:backgroundMark x1="5242" y1="19515" x2="1909" y2="26384"/>
                              <a14:backgroundMark x1="48515" y1="27919" x2="61303" y2="20606"/>
                              <a14:backgroundMark x1="55848" y1="21051" x2="52697" y2="12444"/>
                              <a14:backgroundMark x1="48667" y1="21939" x2="41485" y2="17980"/>
                              <a14:backgroundMark x1="43424" y1="32323" x2="48515" y2="22828"/>
                              <a14:backgroundMark x1="39727" y1="34545" x2="42909" y2="29899"/>
                              <a14:backgroundMark x1="52939" y1="20687" x2="44697" y2="9414"/>
                              <a14:backgroundMark x1="52242" y1="20242" x2="53970" y2="15152"/>
                              <a14:backgroundMark x1="26667" y1="19152" x2="23485" y2="739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1672" r="86573" b="29377"/>
                <a:stretch/>
              </p:blipFill>
              <p:spPr>
                <a:xfrm rot="565632">
                  <a:off x="2776060" y="3815972"/>
                  <a:ext cx="356929" cy="399089"/>
                </a:xfrm>
                <a:prstGeom prst="rect">
                  <a:avLst/>
                </a:prstGeom>
              </p:spPr>
            </p:pic>
            <p:pic>
              <p:nvPicPr>
                <p:cNvPr id="17" name="Obrázek 16">
                  <a:extLst>
                    <a:ext uri="{FF2B5EF4-FFF2-40B4-BE49-F238E27FC236}">
                      <a16:creationId xmlns:a16="http://schemas.microsoft.com/office/drawing/2014/main" id="{696E699E-9983-4498-ADE6-A34C454783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0" b="77374" l="0" r="70818">
                              <a14:foregroundMark x1="50000" y1="15111" x2="46515" y2="12808"/>
                              <a14:foregroundMark x1="45667" y1="12646" x2="42848" y2="11354"/>
                              <a14:foregroundMark x1="41667" y1="10788" x2="39818" y2="9333"/>
                              <a14:foregroundMark x1="37333" y1="7596" x2="36030" y2="6182"/>
                              <a14:foregroundMark x1="35515" y1="5576" x2="35273" y2="3838"/>
                              <a14:foregroundMark x1="48788" y1="3717" x2="47182" y2="1697"/>
                              <a14:backgroundMark x1="28848" y1="58990" x2="61758" y2="49051"/>
                              <a14:backgroundMark x1="36970" y1="41697" x2="68576" y2="43232"/>
                              <a14:backgroundMark x1="30970" y1="42141" x2="29667" y2="45172"/>
                              <a14:backgroundMark x1="11030" y1="4727" x2="13455" y2="1697"/>
                              <a14:backgroundMark x1="36273" y1="7596" x2="35182" y2="6303"/>
                              <a14:backgroundMark x1="49121" y1="1980" x2="50636" y2="848"/>
                              <a14:backgroundMark x1="34848" y1="36848" x2="34848" y2="36848"/>
                              <a14:backgroundMark x1="2697" y1="9899" x2="15182" y2="4040"/>
                              <a14:backgroundMark x1="24333" y1="18182" x2="24333" y2="18182"/>
                              <a14:backgroundMark x1="5242" y1="19515" x2="1909" y2="26384"/>
                              <a14:backgroundMark x1="48515" y1="27919" x2="61303" y2="20606"/>
                              <a14:backgroundMark x1="55848" y1="21051" x2="52697" y2="12444"/>
                              <a14:backgroundMark x1="48667" y1="21939" x2="41485" y2="17980"/>
                              <a14:backgroundMark x1="43424" y1="32323" x2="48515" y2="22828"/>
                              <a14:backgroundMark x1="39727" y1="34545" x2="42909" y2="29899"/>
                              <a14:backgroundMark x1="52939" y1="20687" x2="44697" y2="9414"/>
                              <a14:backgroundMark x1="52242" y1="20242" x2="53970" y2="15152"/>
                              <a14:backgroundMark x1="26667" y1="19152" x2="23485" y2="739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1672" r="86573" b="29377"/>
                <a:stretch/>
              </p:blipFill>
              <p:spPr>
                <a:xfrm rot="1325057">
                  <a:off x="2530908" y="3966578"/>
                  <a:ext cx="356929" cy="399089"/>
                </a:xfrm>
                <a:prstGeom prst="rect">
                  <a:avLst/>
                </a:prstGeom>
              </p:spPr>
            </p:pic>
            <p:pic>
              <p:nvPicPr>
                <p:cNvPr id="18" name="Obrázek 17">
                  <a:extLst>
                    <a:ext uri="{FF2B5EF4-FFF2-40B4-BE49-F238E27FC236}">
                      <a16:creationId xmlns:a16="http://schemas.microsoft.com/office/drawing/2014/main" id="{0859B37D-DA65-4009-A3AF-DAD8865D97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ackgroundRemoval t="0" b="77374" l="0" r="70818">
                              <a14:foregroundMark x1="50000" y1="15111" x2="46515" y2="12808"/>
                              <a14:foregroundMark x1="45667" y1="12646" x2="42848" y2="11354"/>
                              <a14:foregroundMark x1="41667" y1="10788" x2="39818" y2="9333"/>
                              <a14:foregroundMark x1="37333" y1="7596" x2="36030" y2="6182"/>
                              <a14:foregroundMark x1="35515" y1="5576" x2="35273" y2="3838"/>
                              <a14:foregroundMark x1="48788" y1="3717" x2="47182" y2="1697"/>
                              <a14:backgroundMark x1="28848" y1="58990" x2="61758" y2="49051"/>
                              <a14:backgroundMark x1="36970" y1="41697" x2="68576" y2="43232"/>
                              <a14:backgroundMark x1="30970" y1="42141" x2="29667" y2="45172"/>
                              <a14:backgroundMark x1="11030" y1="4727" x2="13455" y2="1697"/>
                              <a14:backgroundMark x1="36273" y1="7596" x2="35182" y2="6303"/>
                              <a14:backgroundMark x1="49121" y1="1980" x2="50636" y2="848"/>
                              <a14:backgroundMark x1="34848" y1="36848" x2="34848" y2="36848"/>
                              <a14:backgroundMark x1="2697" y1="9899" x2="15182" y2="4040"/>
                              <a14:backgroundMark x1="24333" y1="18182" x2="24333" y2="18182"/>
                              <a14:backgroundMark x1="5242" y1="19515" x2="1909" y2="26384"/>
                              <a14:backgroundMark x1="48515" y1="27919" x2="61303" y2="20606"/>
                              <a14:backgroundMark x1="55848" y1="21051" x2="52697" y2="12444"/>
                              <a14:backgroundMark x1="48667" y1="21939" x2="41485" y2="17980"/>
                              <a14:backgroundMark x1="43424" y1="32323" x2="48515" y2="22828"/>
                              <a14:backgroundMark x1="39727" y1="34545" x2="42909" y2="29899"/>
                              <a14:backgroundMark x1="52939" y1="20687" x2="44697" y2="9414"/>
                              <a14:backgroundMark x1="52242" y1="20242" x2="53970" y2="15152"/>
                              <a14:backgroundMark x1="26667" y1="19152" x2="23485" y2="739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1672" r="86573" b="29377"/>
                <a:stretch/>
              </p:blipFill>
              <p:spPr>
                <a:xfrm rot="2040148">
                  <a:off x="2244233" y="4069131"/>
                  <a:ext cx="369869" cy="413558"/>
                </a:xfrm>
                <a:prstGeom prst="rect">
                  <a:avLst/>
                </a:prstGeom>
              </p:spPr>
            </p:pic>
          </p:grpSp>
          <p:pic>
            <p:nvPicPr>
              <p:cNvPr id="21" name="Obrázek 20">
                <a:extLst>
                  <a:ext uri="{FF2B5EF4-FFF2-40B4-BE49-F238E27FC236}">
                    <a16:creationId xmlns:a16="http://schemas.microsoft.com/office/drawing/2014/main" id="{1753511D-8746-4BED-B147-ABC9C86B57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77374" l="0" r="70818">
                            <a14:foregroundMark x1="50000" y1="15111" x2="46515" y2="12808"/>
                            <a14:foregroundMark x1="45667" y1="12646" x2="42848" y2="11354"/>
                            <a14:foregroundMark x1="41667" y1="10788" x2="39818" y2="9333"/>
                            <a14:foregroundMark x1="37333" y1="7596" x2="36030" y2="6182"/>
                            <a14:foregroundMark x1="35515" y1="5576" x2="35273" y2="3838"/>
                            <a14:foregroundMark x1="48788" y1="3717" x2="47182" y2="1697"/>
                            <a14:backgroundMark x1="28848" y1="58990" x2="61758" y2="49051"/>
                            <a14:backgroundMark x1="36970" y1="41697" x2="68576" y2="43232"/>
                            <a14:backgroundMark x1="30970" y1="42141" x2="29667" y2="45172"/>
                            <a14:backgroundMark x1="11030" y1="4727" x2="13455" y2="1697"/>
                            <a14:backgroundMark x1="36273" y1="7596" x2="35182" y2="6303"/>
                            <a14:backgroundMark x1="49121" y1="1980" x2="50636" y2="848"/>
                            <a14:backgroundMark x1="34848" y1="36848" x2="34848" y2="36848"/>
                            <a14:backgroundMark x1="2697" y1="9899" x2="15182" y2="4040"/>
                            <a14:backgroundMark x1="24333" y1="18182" x2="24333" y2="18182"/>
                            <a14:backgroundMark x1="5242" y1="19515" x2="1909" y2="26384"/>
                            <a14:backgroundMark x1="48515" y1="27919" x2="61303" y2="20606"/>
                            <a14:backgroundMark x1="55848" y1="21051" x2="52697" y2="12444"/>
                            <a14:backgroundMark x1="48667" y1="21939" x2="41485" y2="17980"/>
                            <a14:backgroundMark x1="43424" y1="32323" x2="48515" y2="22828"/>
                            <a14:backgroundMark x1="39727" y1="34545" x2="42909" y2="29899"/>
                            <a14:backgroundMark x1="52939" y1="20687" x2="44697" y2="9414"/>
                            <a14:backgroundMark x1="52242" y1="20242" x2="53970" y2="15152"/>
                            <a14:backgroundMark x1="26667" y1="19152" x2="23485" y2="739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1672" r="86573" b="29377"/>
              <a:stretch/>
            </p:blipFill>
            <p:spPr>
              <a:xfrm rot="17924251" flipH="1">
                <a:off x="2558832" y="4278640"/>
                <a:ext cx="406321" cy="49463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70669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véPole 21">
            <a:extLst>
              <a:ext uri="{FF2B5EF4-FFF2-40B4-BE49-F238E27FC236}">
                <a16:creationId xmlns:a16="http://schemas.microsoft.com/office/drawing/2014/main" id="{84AFC16E-C867-49E7-962C-4EB0EA85F893}"/>
              </a:ext>
            </a:extLst>
          </p:cNvPr>
          <p:cNvSpPr txBox="1"/>
          <p:nvPr/>
        </p:nvSpPr>
        <p:spPr>
          <a:xfrm>
            <a:off x="3737625" y="5775565"/>
            <a:ext cx="60031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Vliv</a:t>
            </a:r>
            <a:r>
              <a:rPr lang="en-GB" sz="2200" dirty="0"/>
              <a:t> </a:t>
            </a:r>
            <a:r>
              <a:rPr lang="en-GB" sz="2200" dirty="0" err="1"/>
              <a:t>zaleštěných</a:t>
            </a:r>
            <a:r>
              <a:rPr lang="en-GB" sz="2200" dirty="0"/>
              <a:t> </a:t>
            </a:r>
            <a:r>
              <a:rPr lang="en-GB" sz="2200" dirty="0" err="1"/>
              <a:t>dvojčat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pohyb</a:t>
            </a:r>
            <a:r>
              <a:rPr lang="en-GB" sz="2200" dirty="0"/>
              <a:t> </a:t>
            </a:r>
            <a:r>
              <a:rPr lang="en-GB" sz="2200" dirty="0" err="1"/>
              <a:t>hranice</a:t>
            </a:r>
            <a:endParaRPr lang="en-GB" sz="2200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70F1F9A-1E02-47B1-9F17-ECBC4734B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432" y="390760"/>
            <a:ext cx="4974125" cy="941102"/>
          </a:xfrm>
        </p:spPr>
        <p:txBody>
          <a:bodyPr>
            <a:normAutofit/>
          </a:bodyPr>
          <a:lstStyle/>
          <a:p>
            <a:r>
              <a:rPr lang="en-GB" sz="3600" dirty="0" err="1"/>
              <a:t>Mechanická</a:t>
            </a:r>
            <a:r>
              <a:rPr lang="en-GB" sz="3600" dirty="0"/>
              <a:t> </a:t>
            </a:r>
            <a:r>
              <a:rPr lang="en-GB" sz="3600" dirty="0" err="1"/>
              <a:t>měření</a:t>
            </a:r>
            <a:endParaRPr lang="en-GB" sz="3600" dirty="0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E330C366-8848-480E-9A6A-F456878B461E}"/>
              </a:ext>
            </a:extLst>
          </p:cNvPr>
          <p:cNvGrpSpPr/>
          <p:nvPr/>
        </p:nvGrpSpPr>
        <p:grpSpPr>
          <a:xfrm>
            <a:off x="1424952" y="1289455"/>
            <a:ext cx="9589113" cy="4595887"/>
            <a:chOff x="0" y="0"/>
            <a:chExt cx="5987404" cy="2684145"/>
          </a:xfrm>
        </p:grpSpPr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6D9A1A94-C712-4E52-BE62-E08E7306C7CE}"/>
                </a:ext>
              </a:extLst>
            </p:cNvPr>
            <p:cNvGrpSpPr/>
            <p:nvPr/>
          </p:nvGrpSpPr>
          <p:grpSpPr>
            <a:xfrm>
              <a:off x="0" y="0"/>
              <a:ext cx="5606115" cy="2684145"/>
              <a:chOff x="0" y="0"/>
              <a:chExt cx="5606828" cy="2684221"/>
            </a:xfrm>
          </p:grpSpPr>
          <p:pic>
            <p:nvPicPr>
              <p:cNvPr id="11" name="Obrázek 10">
                <a:extLst>
                  <a:ext uri="{FF2B5EF4-FFF2-40B4-BE49-F238E27FC236}">
                    <a16:creationId xmlns:a16="http://schemas.microsoft.com/office/drawing/2014/main" id="{D6EAAAB3-B2B6-4C55-8CFE-C3C5B723A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3891"/>
                <a:ext cx="3622675" cy="2640330"/>
              </a:xfrm>
              <a:prstGeom prst="rect">
                <a:avLst/>
              </a:prstGeom>
            </p:spPr>
          </p:pic>
          <p:pic>
            <p:nvPicPr>
              <p:cNvPr id="12" name="Obrázek 11">
                <a:extLst>
                  <a:ext uri="{FF2B5EF4-FFF2-40B4-BE49-F238E27FC236}">
                    <a16:creationId xmlns:a16="http://schemas.microsoft.com/office/drawing/2014/main" id="{F29A38B8-E7D2-48E8-8B04-80DE55AAC8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77056" y="1338682"/>
                <a:ext cx="1697990" cy="12725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" name="Obrázek 12">
                <a:extLst>
                  <a:ext uri="{FF2B5EF4-FFF2-40B4-BE49-F238E27FC236}">
                    <a16:creationId xmlns:a16="http://schemas.microsoft.com/office/drawing/2014/main" id="{84B668D1-6972-4BF5-9AC0-AF14ECC100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4371" y="0"/>
                <a:ext cx="1697990" cy="1271905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4" name="Přímá spojnice 13">
                <a:extLst>
                  <a:ext uri="{FF2B5EF4-FFF2-40B4-BE49-F238E27FC236}">
                    <a16:creationId xmlns:a16="http://schemas.microsoft.com/office/drawing/2014/main" id="{C5C4467C-E0B4-4D9D-8C9F-541380D5E94F}"/>
                  </a:ext>
                </a:extLst>
              </p:cNvPr>
              <p:cNvCxnSpPr/>
              <p:nvPr/>
            </p:nvCxnSpPr>
            <p:spPr>
              <a:xfrm flipV="1">
                <a:off x="3964839" y="504749"/>
                <a:ext cx="1489075" cy="406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ové pole 2">
                <a:extLst>
                  <a:ext uri="{FF2B5EF4-FFF2-40B4-BE49-F238E27FC236}">
                    <a16:creationId xmlns:a16="http://schemas.microsoft.com/office/drawing/2014/main" id="{743CFAE3-DAE9-4DB3-9310-656EF86115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49503" y="185760"/>
                <a:ext cx="1457325" cy="280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cs-CZ" sz="1600" b="1" dirty="0">
                    <a:solidFill>
                      <a:srgbClr val="FFFFFF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Zaleštěná dvojčata</a:t>
                </a:r>
                <a:endParaRPr lang="en-GB" sz="16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Přímá spojnice 15">
                <a:extLst>
                  <a:ext uri="{FF2B5EF4-FFF2-40B4-BE49-F238E27FC236}">
                    <a16:creationId xmlns:a16="http://schemas.microsoft.com/office/drawing/2014/main" id="{97EC3FFE-BA10-44BE-A9A6-D4B7958374C7}"/>
                  </a:ext>
                </a:extLst>
              </p:cNvPr>
              <p:cNvCxnSpPr/>
              <p:nvPr/>
            </p:nvCxnSpPr>
            <p:spPr>
              <a:xfrm flipV="1">
                <a:off x="3964839" y="1843431"/>
                <a:ext cx="1489075" cy="4064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" name="Šipka: dolů 5">
              <a:extLst>
                <a:ext uri="{FF2B5EF4-FFF2-40B4-BE49-F238E27FC236}">
                  <a16:creationId xmlns:a16="http://schemas.microsoft.com/office/drawing/2014/main" id="{06400FCA-DE91-4AFA-93A2-477DAA190C3B}"/>
                </a:ext>
              </a:extLst>
            </p:cNvPr>
            <p:cNvSpPr/>
            <p:nvPr/>
          </p:nvSpPr>
          <p:spPr>
            <a:xfrm rot="10800000">
              <a:off x="4896121" y="708100"/>
              <a:ext cx="323376" cy="109214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7" name="Textové pole 2">
              <a:extLst>
                <a:ext uri="{FF2B5EF4-FFF2-40B4-BE49-F238E27FC236}">
                  <a16:creationId xmlns:a16="http://schemas.microsoft.com/office/drawing/2014/main" id="{491A9847-0F74-410C-ADA1-01ABD1B96D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5450" y="900217"/>
              <a:ext cx="1261954" cy="280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cs-CZ" sz="14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Pohyb hranice</a:t>
              </a:r>
              <a:endParaRPr lang="en-GB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Šipka: dolů 7">
              <a:extLst>
                <a:ext uri="{FF2B5EF4-FFF2-40B4-BE49-F238E27FC236}">
                  <a16:creationId xmlns:a16="http://schemas.microsoft.com/office/drawing/2014/main" id="{7AD27FBB-2AF5-494A-99A7-7E9FDBE8E29F}"/>
                </a:ext>
              </a:extLst>
            </p:cNvPr>
            <p:cNvSpPr/>
            <p:nvPr/>
          </p:nvSpPr>
          <p:spPr>
            <a:xfrm rot="10800000">
              <a:off x="4129065" y="708100"/>
              <a:ext cx="323376" cy="109214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9" name="Šipka: dolů 8">
              <a:extLst>
                <a:ext uri="{FF2B5EF4-FFF2-40B4-BE49-F238E27FC236}">
                  <a16:creationId xmlns:a16="http://schemas.microsoft.com/office/drawing/2014/main" id="{FAC4E7E7-3DB1-4D8A-8F6B-DF9A34778DA3}"/>
                </a:ext>
              </a:extLst>
            </p:cNvPr>
            <p:cNvSpPr/>
            <p:nvPr/>
          </p:nvSpPr>
          <p:spPr>
            <a:xfrm rot="10800000">
              <a:off x="4839784" y="1509825"/>
              <a:ext cx="323376" cy="109214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0" name="Šipka: dolů 9">
              <a:extLst>
                <a:ext uri="{FF2B5EF4-FFF2-40B4-BE49-F238E27FC236}">
                  <a16:creationId xmlns:a16="http://schemas.microsoft.com/office/drawing/2014/main" id="{00AFBD95-CDD4-4F14-A815-C97580419F59}"/>
                </a:ext>
              </a:extLst>
            </p:cNvPr>
            <p:cNvSpPr/>
            <p:nvPr/>
          </p:nvSpPr>
          <p:spPr>
            <a:xfrm rot="10800000">
              <a:off x="4124732" y="1509825"/>
              <a:ext cx="323376" cy="109214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p:pic>
        <p:nvPicPr>
          <p:cNvPr id="19" name="Obrázek 18">
            <a:extLst>
              <a:ext uri="{FF2B5EF4-FFF2-40B4-BE49-F238E27FC236}">
                <a16:creationId xmlns:a16="http://schemas.microsoft.com/office/drawing/2014/main" id="{08CC8396-DB10-4660-8EE1-601BFB2E5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376" y="1464387"/>
            <a:ext cx="4974125" cy="3990068"/>
          </a:xfrm>
          <a:prstGeom prst="rect">
            <a:avLst/>
          </a:prstGeom>
        </p:spPr>
      </p:pic>
      <p:sp>
        <p:nvSpPr>
          <p:cNvPr id="20" name="Zástupný symbol pro zápatí 5">
            <a:extLst>
              <a:ext uri="{FF2B5EF4-FFF2-40B4-BE49-F238E27FC236}">
                <a16:creationId xmlns:a16="http://schemas.microsoft.com/office/drawing/2014/main" id="{25EFD3B1-0F16-4647-9FE1-92F2B9872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5483" y="6377719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100171D2-4023-4A29-8AF1-E4B6D2E7B018}"/>
              </a:ext>
            </a:extLst>
          </p:cNvPr>
          <p:cNvSpPr txBox="1"/>
          <p:nvPr/>
        </p:nvSpPr>
        <p:spPr>
          <a:xfrm>
            <a:off x="1634751" y="5421712"/>
            <a:ext cx="4380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Měření</a:t>
            </a:r>
            <a:r>
              <a:rPr lang="en-GB" sz="2200" dirty="0"/>
              <a:t> </a:t>
            </a:r>
            <a:r>
              <a:rPr lang="en-GB" sz="2200" dirty="0" err="1"/>
              <a:t>mohybu</a:t>
            </a:r>
            <a:r>
              <a:rPr lang="en-GB" sz="2200" dirty="0"/>
              <a:t> </a:t>
            </a:r>
            <a:r>
              <a:rPr lang="en-GB" sz="2200" dirty="0" err="1"/>
              <a:t>hranice</a:t>
            </a:r>
            <a:r>
              <a:rPr lang="en-GB" sz="2200" dirty="0"/>
              <a:t> </a:t>
            </a:r>
            <a:r>
              <a:rPr lang="en-GB" sz="2200" dirty="0" err="1"/>
              <a:t>typu</a:t>
            </a:r>
            <a:r>
              <a:rPr lang="en-GB" sz="2200" dirty="0"/>
              <a:t> I a II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B06F4783-3501-4BD0-9BAB-1B36F539D4BD}"/>
              </a:ext>
            </a:extLst>
          </p:cNvPr>
          <p:cNvGrpSpPr/>
          <p:nvPr/>
        </p:nvGrpSpPr>
        <p:grpSpPr>
          <a:xfrm>
            <a:off x="7133285" y="1663163"/>
            <a:ext cx="3719399" cy="3531673"/>
            <a:chOff x="8693317" y="3620366"/>
            <a:chExt cx="2419985" cy="2112258"/>
          </a:xfrm>
        </p:grpSpPr>
        <p:pic>
          <p:nvPicPr>
            <p:cNvPr id="23" name="Obrázek 22">
              <a:extLst>
                <a:ext uri="{FF2B5EF4-FFF2-40B4-BE49-F238E27FC236}">
                  <a16:creationId xmlns:a16="http://schemas.microsoft.com/office/drawing/2014/main" id="{72F8ADBA-C921-4816-880F-E7F4CF4C9B88}"/>
                </a:ext>
              </a:extLst>
            </p:cNvPr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2"/>
            <a:stretch/>
          </p:blipFill>
          <p:spPr bwMode="auto">
            <a:xfrm flipH="1">
              <a:off x="8693317" y="3620366"/>
              <a:ext cx="2419985" cy="20542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4" name="Textové pole 455">
              <a:extLst>
                <a:ext uri="{FF2B5EF4-FFF2-40B4-BE49-F238E27FC236}">
                  <a16:creationId xmlns:a16="http://schemas.microsoft.com/office/drawing/2014/main" id="{4A29E507-70A0-4650-BED9-28CDF90BCA1D}"/>
                </a:ext>
              </a:extLst>
            </p:cNvPr>
            <p:cNvSpPr txBox="1"/>
            <p:nvPr/>
          </p:nvSpPr>
          <p:spPr>
            <a:xfrm>
              <a:off x="8841184" y="5281024"/>
              <a:ext cx="1033145" cy="36512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cs-CZ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Typ I</a:t>
              </a:r>
              <a:endParaRPr lang="en-GB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ové pole 465">
              <a:extLst>
                <a:ext uri="{FF2B5EF4-FFF2-40B4-BE49-F238E27FC236}">
                  <a16:creationId xmlns:a16="http://schemas.microsoft.com/office/drawing/2014/main" id="{38411D8B-9D07-445A-A703-52271CD0C90F}"/>
                </a:ext>
              </a:extLst>
            </p:cNvPr>
            <p:cNvSpPr txBox="1"/>
            <p:nvPr/>
          </p:nvSpPr>
          <p:spPr>
            <a:xfrm rot="10800000" flipV="1">
              <a:off x="9652591" y="5289394"/>
              <a:ext cx="929640" cy="44323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lang="cs-CZ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Typ II</a:t>
              </a:r>
              <a:endParaRPr lang="en-GB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Grafický objekt 29">
              <a:extLst>
                <a:ext uri="{FF2B5EF4-FFF2-40B4-BE49-F238E27FC236}">
                  <a16:creationId xmlns:a16="http://schemas.microsoft.com/office/drawing/2014/main" id="{C2650360-580E-4B97-99A1-69DF483F5FEF}"/>
                </a:ext>
              </a:extLst>
            </p:cNvPr>
            <p:cNvPicPr/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444999" y="3811994"/>
              <a:ext cx="454517" cy="161191"/>
            </a:xfrm>
            <a:prstGeom prst="rect">
              <a:avLst/>
            </a:prstGeom>
          </p:spPr>
        </p:pic>
      </p:grp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BBF6D4BF-5945-412D-A702-B66A9500A7EF}"/>
              </a:ext>
            </a:extLst>
          </p:cNvPr>
          <p:cNvSpPr txBox="1"/>
          <p:nvPr/>
        </p:nvSpPr>
        <p:spPr>
          <a:xfrm>
            <a:off x="6739218" y="5390564"/>
            <a:ext cx="4692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Typ</a:t>
            </a:r>
            <a:r>
              <a:rPr lang="en-GB" sz="2200" dirty="0"/>
              <a:t> I a II v </a:t>
            </a:r>
            <a:r>
              <a:rPr lang="en-GB" sz="2200" dirty="0" err="1"/>
              <a:t>optickém</a:t>
            </a:r>
            <a:r>
              <a:rPr lang="en-GB" sz="2200" dirty="0"/>
              <a:t> </a:t>
            </a:r>
            <a:r>
              <a:rPr lang="en-GB" sz="2200" dirty="0" err="1"/>
              <a:t>mikroskopu</a:t>
            </a:r>
            <a:r>
              <a:rPr lang="en-GB" sz="2200" dirty="0"/>
              <a:t> (C-DIC)</a:t>
            </a:r>
          </a:p>
        </p:txBody>
      </p:sp>
    </p:spTree>
    <p:extLst>
      <p:ext uri="{BB962C8B-B14F-4D97-AF65-F5344CB8AC3E}">
        <p14:creationId xmlns:p14="http://schemas.microsoft.com/office/powerpoint/2010/main" val="175383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A5B7D5-B712-4AAE-AA13-3BEA37E86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672" y="448798"/>
            <a:ext cx="4892306" cy="745039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 err="1"/>
              <a:t>Jemně</a:t>
            </a:r>
            <a:r>
              <a:rPr lang="en-GB" sz="3600" dirty="0"/>
              <a:t> </a:t>
            </a:r>
            <a:r>
              <a:rPr lang="en-GB" sz="3600" dirty="0" err="1"/>
              <a:t>zdvojčatělá</a:t>
            </a:r>
            <a:r>
              <a:rPr lang="en-GB" sz="3600" dirty="0"/>
              <a:t> </a:t>
            </a:r>
            <a:r>
              <a:rPr lang="en-GB" sz="3600" dirty="0" err="1"/>
              <a:t>struktura</a:t>
            </a:r>
            <a:endParaRPr lang="en-GB" sz="3600" dirty="0"/>
          </a:p>
        </p:txBody>
      </p:sp>
      <p:pic>
        <p:nvPicPr>
          <p:cNvPr id="17" name="Zástupný obsah 3">
            <a:extLst>
              <a:ext uri="{FF2B5EF4-FFF2-40B4-BE49-F238E27FC236}">
                <a16:creationId xmlns:a16="http://schemas.microsoft.com/office/drawing/2014/main" id="{CBEDDF41-4E8E-4C45-BE7F-EE522C060A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30315" y="807690"/>
            <a:ext cx="3442169" cy="5255219"/>
          </a:xfrm>
          <a:prstGeom prst="rect">
            <a:avLst/>
          </a:prstGeom>
        </p:spPr>
      </p:pic>
      <p:pic>
        <p:nvPicPr>
          <p:cNvPr id="30" name="Grafický objekt 29">
            <a:extLst>
              <a:ext uri="{FF2B5EF4-FFF2-40B4-BE49-F238E27FC236}">
                <a16:creationId xmlns:a16="http://schemas.microsoft.com/office/drawing/2014/main" id="{C2650360-580E-4B97-99A1-69DF483F5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64795" y="1453376"/>
            <a:ext cx="461175" cy="109537"/>
          </a:xfrm>
          <a:prstGeom prst="rect">
            <a:avLst/>
          </a:prstGeom>
        </p:spPr>
      </p:pic>
      <p:sp>
        <p:nvSpPr>
          <p:cNvPr id="19" name="TextovéPole 18">
            <a:extLst>
              <a:ext uri="{FF2B5EF4-FFF2-40B4-BE49-F238E27FC236}">
                <a16:creationId xmlns:a16="http://schemas.microsoft.com/office/drawing/2014/main" id="{CDE57125-7A1B-4EEC-9BEE-D27F8C14F954}"/>
              </a:ext>
            </a:extLst>
          </p:cNvPr>
          <p:cNvSpPr txBox="1"/>
          <p:nvPr/>
        </p:nvSpPr>
        <p:spPr>
          <a:xfrm>
            <a:off x="7039941" y="5573990"/>
            <a:ext cx="43996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Zánik</a:t>
            </a:r>
            <a:r>
              <a:rPr lang="en-GB" sz="2200" dirty="0"/>
              <a:t> </a:t>
            </a:r>
            <a:r>
              <a:rPr lang="en-GB" sz="2200" dirty="0" err="1"/>
              <a:t>hranic</a:t>
            </a:r>
            <a:r>
              <a:rPr lang="en-GB" sz="2200" dirty="0"/>
              <a:t> </a:t>
            </a:r>
            <a:r>
              <a:rPr lang="en-GB" sz="2200" dirty="0" err="1"/>
              <a:t>dvojčat</a:t>
            </a:r>
            <a:r>
              <a:rPr lang="en-GB" sz="2200" dirty="0"/>
              <a:t> </a:t>
            </a:r>
            <a:r>
              <a:rPr lang="en-GB" sz="2200" dirty="0" err="1"/>
              <a:t>při</a:t>
            </a:r>
            <a:r>
              <a:rPr lang="en-GB" sz="2200" dirty="0"/>
              <a:t> </a:t>
            </a:r>
            <a:r>
              <a:rPr lang="en-GB" sz="2200" dirty="0" err="1"/>
              <a:t>zatěžování</a:t>
            </a:r>
            <a:endParaRPr lang="en-GB" sz="2200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3EE956B-7A1A-4C00-8D9F-24E5AA6D8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BB7B3657-0EC2-428C-BF00-D5A1967A96C0}"/>
              </a:ext>
            </a:extLst>
          </p:cNvPr>
          <p:cNvGrpSpPr/>
          <p:nvPr/>
        </p:nvGrpSpPr>
        <p:grpSpPr>
          <a:xfrm>
            <a:off x="409575" y="1453376"/>
            <a:ext cx="5255220" cy="3919250"/>
            <a:chOff x="95219" y="133374"/>
            <a:chExt cx="3827808" cy="2891407"/>
          </a:xfrm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A991A8F2-92A0-4FA3-9277-EEB5BC810D19}"/>
                </a:ext>
              </a:extLst>
            </p:cNvPr>
            <p:cNvGrpSpPr/>
            <p:nvPr/>
          </p:nvGrpSpPr>
          <p:grpSpPr>
            <a:xfrm>
              <a:off x="95219" y="133374"/>
              <a:ext cx="3827808" cy="2891407"/>
              <a:chOff x="95250" y="133334"/>
              <a:chExt cx="3829050" cy="2890536"/>
            </a:xfrm>
          </p:grpSpPr>
          <p:grpSp>
            <p:nvGrpSpPr>
              <p:cNvPr id="13" name="Skupina 12">
                <a:extLst>
                  <a:ext uri="{FF2B5EF4-FFF2-40B4-BE49-F238E27FC236}">
                    <a16:creationId xmlns:a16="http://schemas.microsoft.com/office/drawing/2014/main" id="{5188ABCF-2AA1-43DB-8470-BB834644BEE2}"/>
                  </a:ext>
                </a:extLst>
              </p:cNvPr>
              <p:cNvGrpSpPr/>
              <p:nvPr/>
            </p:nvGrpSpPr>
            <p:grpSpPr>
              <a:xfrm>
                <a:off x="95250" y="133334"/>
                <a:ext cx="3829050" cy="2890536"/>
                <a:chOff x="0" y="127874"/>
                <a:chExt cx="3724275" cy="2772171"/>
              </a:xfrm>
            </p:grpSpPr>
            <p:grpSp>
              <p:nvGrpSpPr>
                <p:cNvPr id="14" name="Skupina 13">
                  <a:extLst>
                    <a:ext uri="{FF2B5EF4-FFF2-40B4-BE49-F238E27FC236}">
                      <a16:creationId xmlns:a16="http://schemas.microsoft.com/office/drawing/2014/main" id="{EDC97FDF-B1E7-49E0-B810-56723B7B5A1D}"/>
                    </a:ext>
                  </a:extLst>
                </p:cNvPr>
                <p:cNvGrpSpPr/>
                <p:nvPr/>
              </p:nvGrpSpPr>
              <p:grpSpPr>
                <a:xfrm>
                  <a:off x="0" y="127874"/>
                  <a:ext cx="3724275" cy="2772171"/>
                  <a:chOff x="0" y="127874"/>
                  <a:chExt cx="3724275" cy="2772171"/>
                </a:xfrm>
              </p:grpSpPr>
              <p:pic>
                <p:nvPicPr>
                  <p:cNvPr id="16" name="Obrázek 15">
                    <a:extLst>
                      <a:ext uri="{FF2B5EF4-FFF2-40B4-BE49-F238E27FC236}">
                        <a16:creationId xmlns:a16="http://schemas.microsoft.com/office/drawing/2014/main" id="{91B28DDC-E6F9-45EC-8B79-28E2AC2D2A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409"/>
                  <a:stretch/>
                </p:blipFill>
                <p:spPr>
                  <a:xfrm>
                    <a:off x="0" y="127874"/>
                    <a:ext cx="3724275" cy="2772171"/>
                  </a:xfrm>
                  <a:prstGeom prst="rect">
                    <a:avLst/>
                  </a:prstGeom>
                </p:spPr>
              </p:pic>
              <p:pic>
                <p:nvPicPr>
                  <p:cNvPr id="18" name="Obrázek 17">
                    <a:extLst>
                      <a:ext uri="{FF2B5EF4-FFF2-40B4-BE49-F238E27FC236}">
                        <a16:creationId xmlns:a16="http://schemas.microsoft.com/office/drawing/2014/main" id="{56B43A3B-B28A-49E6-873B-2425DEF6ED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86502" y="981772"/>
                    <a:ext cx="1263973" cy="43882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5" name="Obrázek 14">
                  <a:extLst>
                    <a:ext uri="{FF2B5EF4-FFF2-40B4-BE49-F238E27FC236}">
                      <a16:creationId xmlns:a16="http://schemas.microsoft.com/office/drawing/2014/main" id="{60205DB5-652D-45AE-A526-F45F9DABF1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l="-3689" t="-51" r="69017" b="81"/>
                <a:stretch/>
              </p:blipFill>
              <p:spPr>
                <a:xfrm>
                  <a:off x="537886" y="532577"/>
                  <a:ext cx="325181" cy="316767"/>
                </a:xfrm>
                <a:prstGeom prst="rect">
                  <a:avLst/>
                </a:prstGeom>
              </p:spPr>
            </p:pic>
          </p:grpSp>
          <p:sp>
            <p:nvSpPr>
              <p:cNvPr id="11" name="Textové pole 2">
                <a:extLst>
                  <a:ext uri="{FF2B5EF4-FFF2-40B4-BE49-F238E27FC236}">
                    <a16:creationId xmlns:a16="http://schemas.microsoft.com/office/drawing/2014/main" id="{7104768F-8A71-4C75-BD7E-AE2A4D0A6D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0565" y="502144"/>
                <a:ext cx="804544" cy="354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Data</a:t>
                </a:r>
              </a:p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GB" sz="11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Lineární</a:t>
                </a:r>
                <a:r>
                  <a: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fit</a:t>
                </a:r>
              </a:p>
            </p:txBody>
          </p:sp>
        </p:grpSp>
        <p:sp>
          <p:nvSpPr>
            <p:cNvPr id="9" name="Obdélník 8">
              <a:extLst>
                <a:ext uri="{FF2B5EF4-FFF2-40B4-BE49-F238E27FC236}">
                  <a16:creationId xmlns:a16="http://schemas.microsoft.com/office/drawing/2014/main" id="{C3E41911-25B1-42DA-BA9D-0EE4B9C33719}"/>
                </a:ext>
              </a:extLst>
            </p:cNvPr>
            <p:cNvSpPr/>
            <p:nvPr/>
          </p:nvSpPr>
          <p:spPr>
            <a:xfrm>
              <a:off x="658119" y="502295"/>
              <a:ext cx="1096045" cy="383580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ovéPole 19">
                <a:extLst>
                  <a:ext uri="{FF2B5EF4-FFF2-40B4-BE49-F238E27FC236}">
                    <a16:creationId xmlns:a16="http://schemas.microsoft.com/office/drawing/2014/main" id="{BC5A5AFD-B214-45C5-9B3E-CE0B648814E8}"/>
                  </a:ext>
                </a:extLst>
              </p:cNvPr>
              <p:cNvSpPr txBox="1"/>
              <p:nvPr/>
            </p:nvSpPr>
            <p:spPr>
              <a:xfrm>
                <a:off x="1036756" y="5552963"/>
                <a:ext cx="600318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200" dirty="0"/>
                  <a:t>M</a:t>
                </a:r>
                <a14:m>
                  <m:oMath xmlns:m="http://schemas.openxmlformats.org/officeDocument/2006/math"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ěř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en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í 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jemn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ý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ch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dvoj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č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at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vzorku</m:t>
                    </m:r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200" b="0" i="0" smtClean="0">
                        <a:latin typeface="Cambria Math" panose="02040503050406030204" pitchFamily="18" charset="0"/>
                      </a:rPr>
                      <m:t>SC</m:t>
                    </m:r>
                  </m:oMath>
                </a14:m>
                <a:endParaRPr lang="en-GB" sz="2200" dirty="0"/>
              </a:p>
            </p:txBody>
          </p:sp>
        </mc:Choice>
        <mc:Fallback xmlns="">
          <p:sp>
            <p:nvSpPr>
              <p:cNvPr id="20" name="TextovéPole 19">
                <a:extLst>
                  <a:ext uri="{FF2B5EF4-FFF2-40B4-BE49-F238E27FC236}">
                    <a16:creationId xmlns:a16="http://schemas.microsoft.com/office/drawing/2014/main" id="{BC5A5AFD-B214-45C5-9B3E-CE0B64881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756" y="5552963"/>
                <a:ext cx="6003185" cy="430887"/>
              </a:xfrm>
              <a:prstGeom prst="rect">
                <a:avLst/>
              </a:prstGeom>
              <a:blipFill>
                <a:blip r:embed="rId8"/>
                <a:stretch>
                  <a:fillRect l="-1320" t="-9859" b="-267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696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51954C-752D-4D67-8693-1D31DB85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049" y="375154"/>
            <a:ext cx="5591773" cy="1325563"/>
          </a:xfrm>
        </p:spPr>
        <p:txBody>
          <a:bodyPr/>
          <a:lstStyle/>
          <a:p>
            <a:r>
              <a:rPr lang="en-GB" sz="3200" dirty="0" err="1"/>
              <a:t>Měření</a:t>
            </a:r>
            <a:r>
              <a:rPr lang="en-GB" sz="3200" dirty="0"/>
              <a:t> </a:t>
            </a:r>
            <a:r>
              <a:rPr lang="en-GB" sz="3200" dirty="0" err="1"/>
              <a:t>na</a:t>
            </a:r>
            <a:r>
              <a:rPr lang="en-GB" sz="3200" dirty="0"/>
              <a:t> AFM/MFM 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C0C592A-B6C8-4976-82F9-FE45AA57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66CEA51B-07B5-4AA7-ADFF-C7F7AA4ABE4C}"/>
              </a:ext>
            </a:extLst>
          </p:cNvPr>
          <p:cNvGrpSpPr/>
          <p:nvPr/>
        </p:nvGrpSpPr>
        <p:grpSpPr>
          <a:xfrm>
            <a:off x="790575" y="1700717"/>
            <a:ext cx="4651890" cy="3554969"/>
            <a:chOff x="3705362" y="1116322"/>
            <a:chExt cx="3559348" cy="2462662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CA69B800-7B9D-4045-9DA5-C2F431674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362" y="1116322"/>
              <a:ext cx="3559348" cy="2462662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ovéPole 6">
                  <a:extLst>
                    <a:ext uri="{FF2B5EF4-FFF2-40B4-BE49-F238E27FC236}">
                      <a16:creationId xmlns:a16="http://schemas.microsoft.com/office/drawing/2014/main" id="{B0DD9D79-8950-4504-9EF9-6C13B8BB9E4B}"/>
                    </a:ext>
                  </a:extLst>
                </p:cNvPr>
                <p:cNvSpPr txBox="1"/>
                <p:nvPr/>
              </p:nvSpPr>
              <p:spPr>
                <a:xfrm rot="340145">
                  <a:off x="5018284" y="1979741"/>
                  <a:ext cx="217982" cy="284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7" name="TextovéPole 6">
                  <a:extLst>
                    <a:ext uri="{FF2B5EF4-FFF2-40B4-BE49-F238E27FC236}">
                      <a16:creationId xmlns:a16="http://schemas.microsoft.com/office/drawing/2014/main" id="{B0DD9D79-8950-4504-9EF9-6C13B8BB9E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0145">
                  <a:off x="5018284" y="1979741"/>
                  <a:ext cx="217982" cy="284711"/>
                </a:xfrm>
                <a:prstGeom prst="rect">
                  <a:avLst/>
                </a:prstGeom>
                <a:blipFill>
                  <a:blip r:embed="rId3"/>
                  <a:stretch>
                    <a:fillRect r="-38000" b="-151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26E8EA65-CF24-46C6-8C02-CF43802C3AC6}"/>
                </a:ext>
              </a:extLst>
            </p:cNvPr>
            <p:cNvSpPr/>
            <p:nvPr/>
          </p:nvSpPr>
          <p:spPr>
            <a:xfrm>
              <a:off x="5405627" y="2978764"/>
              <a:ext cx="366620" cy="3567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ál 8">
              <a:extLst>
                <a:ext uri="{FF2B5EF4-FFF2-40B4-BE49-F238E27FC236}">
                  <a16:creationId xmlns:a16="http://schemas.microsoft.com/office/drawing/2014/main" id="{5D57F6CB-3542-4B18-94CE-B66DDABFFE3C}"/>
                </a:ext>
              </a:extLst>
            </p:cNvPr>
            <p:cNvSpPr/>
            <p:nvPr/>
          </p:nvSpPr>
          <p:spPr>
            <a:xfrm>
              <a:off x="5552923" y="3126353"/>
              <a:ext cx="62793" cy="615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4F13E90F-A03B-4644-845D-D30A87A2F637}"/>
                    </a:ext>
                  </a:extLst>
                </p:cNvPr>
                <p:cNvSpPr txBox="1"/>
                <p:nvPr/>
              </p:nvSpPr>
              <p:spPr>
                <a:xfrm rot="340145">
                  <a:off x="5794403" y="2842962"/>
                  <a:ext cx="355362" cy="284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4F13E90F-A03B-4644-845D-D30A87A2F6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0145">
                  <a:off x="5794403" y="2842962"/>
                  <a:ext cx="355362" cy="28471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Ovál 10">
              <a:extLst>
                <a:ext uri="{FF2B5EF4-FFF2-40B4-BE49-F238E27FC236}">
                  <a16:creationId xmlns:a16="http://schemas.microsoft.com/office/drawing/2014/main" id="{88025EA6-33BA-42BB-8496-0C2ED3682AE9}"/>
                </a:ext>
              </a:extLst>
            </p:cNvPr>
            <p:cNvSpPr/>
            <p:nvPr/>
          </p:nvSpPr>
          <p:spPr>
            <a:xfrm>
              <a:off x="4425855" y="2925234"/>
              <a:ext cx="366620" cy="3567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DF588B05-1C93-46D6-AC5F-9E27C6C68B8C}"/>
                </a:ext>
              </a:extLst>
            </p:cNvPr>
            <p:cNvSpPr/>
            <p:nvPr/>
          </p:nvSpPr>
          <p:spPr>
            <a:xfrm>
              <a:off x="4574698" y="3072823"/>
              <a:ext cx="62793" cy="615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642F631E-7DB6-4468-B495-C3333005E0B8}"/>
                    </a:ext>
                  </a:extLst>
                </p:cNvPr>
                <p:cNvSpPr txBox="1"/>
                <p:nvPr/>
              </p:nvSpPr>
              <p:spPr>
                <a:xfrm rot="340145">
                  <a:off x="4762886" y="2842304"/>
                  <a:ext cx="217982" cy="284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642F631E-7DB6-4468-B495-C3333005E0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0145">
                  <a:off x="4762886" y="2842304"/>
                  <a:ext cx="217982" cy="284711"/>
                </a:xfrm>
                <a:prstGeom prst="rect">
                  <a:avLst/>
                </a:prstGeom>
                <a:blipFill>
                  <a:blip r:embed="rId5"/>
                  <a:stretch>
                    <a:fillRect r="-38000" b="-3077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Přímá spojnice se šipkou 13">
              <a:extLst>
                <a:ext uri="{FF2B5EF4-FFF2-40B4-BE49-F238E27FC236}">
                  <a16:creationId xmlns:a16="http://schemas.microsoft.com/office/drawing/2014/main" id="{4C36B54E-E814-45A8-9B16-EA92AD37E39B}"/>
                </a:ext>
              </a:extLst>
            </p:cNvPr>
            <p:cNvCxnSpPr>
              <a:cxnSpLocks/>
            </p:cNvCxnSpPr>
            <p:nvPr/>
          </p:nvCxnSpPr>
          <p:spPr>
            <a:xfrm>
              <a:off x="5003485" y="2357962"/>
              <a:ext cx="447148" cy="3237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ovéPole 14">
                  <a:extLst>
                    <a:ext uri="{FF2B5EF4-FFF2-40B4-BE49-F238E27FC236}">
                      <a16:creationId xmlns:a16="http://schemas.microsoft.com/office/drawing/2014/main" id="{7647C8A7-A1C7-48DB-B586-C0A665322D22}"/>
                    </a:ext>
                  </a:extLst>
                </p:cNvPr>
                <p:cNvSpPr txBox="1"/>
                <p:nvPr/>
              </p:nvSpPr>
              <p:spPr>
                <a:xfrm rot="340145">
                  <a:off x="5875674" y="2029731"/>
                  <a:ext cx="388271" cy="284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5" name="TextovéPole 14">
                  <a:extLst>
                    <a:ext uri="{FF2B5EF4-FFF2-40B4-BE49-F238E27FC236}">
                      <a16:creationId xmlns:a16="http://schemas.microsoft.com/office/drawing/2014/main" id="{7647C8A7-A1C7-48DB-B586-C0A665322D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0145">
                  <a:off x="5875674" y="2029731"/>
                  <a:ext cx="388271" cy="28471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Přímá spojnice se šipkou 15">
              <a:extLst>
                <a:ext uri="{FF2B5EF4-FFF2-40B4-BE49-F238E27FC236}">
                  <a16:creationId xmlns:a16="http://schemas.microsoft.com/office/drawing/2014/main" id="{56610741-3DA0-42D8-AA34-2D00D029A4E2}"/>
                </a:ext>
              </a:extLst>
            </p:cNvPr>
            <p:cNvCxnSpPr>
              <a:cxnSpLocks/>
            </p:cNvCxnSpPr>
            <p:nvPr/>
          </p:nvCxnSpPr>
          <p:spPr>
            <a:xfrm>
              <a:off x="5858382" y="2417604"/>
              <a:ext cx="375787" cy="2219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ovéPole 16">
                  <a:extLst>
                    <a:ext uri="{FF2B5EF4-FFF2-40B4-BE49-F238E27FC236}">
                      <a16:creationId xmlns:a16="http://schemas.microsoft.com/office/drawing/2014/main" id="{48C71B62-919A-46B5-A0D1-0E59E615EA96}"/>
                    </a:ext>
                  </a:extLst>
                </p:cNvPr>
                <p:cNvSpPr txBox="1"/>
                <p:nvPr/>
              </p:nvSpPr>
              <p:spPr>
                <a:xfrm rot="340145">
                  <a:off x="4020029" y="1935505"/>
                  <a:ext cx="356444" cy="284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GB" b="0" i="1" dirty="0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7" name="TextovéPole 16">
                  <a:extLst>
                    <a:ext uri="{FF2B5EF4-FFF2-40B4-BE49-F238E27FC236}">
                      <a16:creationId xmlns:a16="http://schemas.microsoft.com/office/drawing/2014/main" id="{48C71B62-919A-46B5-A0D1-0E59E615EA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0145">
                  <a:off x="4020029" y="1935505"/>
                  <a:ext cx="356444" cy="28471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Přímá spojnice se šipkou 17">
              <a:extLst>
                <a:ext uri="{FF2B5EF4-FFF2-40B4-BE49-F238E27FC236}">
                  <a16:creationId xmlns:a16="http://schemas.microsoft.com/office/drawing/2014/main" id="{49008AA5-EBE6-4E1C-AC2C-91B77F179B9A}"/>
                </a:ext>
              </a:extLst>
            </p:cNvPr>
            <p:cNvCxnSpPr>
              <a:cxnSpLocks/>
            </p:cNvCxnSpPr>
            <p:nvPr/>
          </p:nvCxnSpPr>
          <p:spPr>
            <a:xfrm>
              <a:off x="3971070" y="2290543"/>
              <a:ext cx="407108" cy="3058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35C2DA91-FB6D-4E8E-B04F-3D02B8B9D0AB}"/>
              </a:ext>
            </a:extLst>
          </p:cNvPr>
          <p:cNvSpPr txBox="1"/>
          <p:nvPr/>
        </p:nvSpPr>
        <p:spPr>
          <a:xfrm>
            <a:off x="1203499" y="5439013"/>
            <a:ext cx="38260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Struktura</a:t>
            </a:r>
            <a:r>
              <a:rPr lang="en-GB" sz="2200" dirty="0"/>
              <a:t> </a:t>
            </a:r>
            <a:r>
              <a:rPr lang="en-GB" sz="2200" dirty="0" err="1"/>
              <a:t>magnetických</a:t>
            </a:r>
            <a:r>
              <a:rPr lang="en-GB" sz="2200" dirty="0"/>
              <a:t> </a:t>
            </a:r>
            <a:r>
              <a:rPr lang="en-GB" sz="2200" dirty="0" err="1"/>
              <a:t>domén</a:t>
            </a:r>
            <a:endParaRPr lang="en-GB" sz="2200" dirty="0"/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610BEB8D-69E7-41CE-B09C-D0A3F4201EB8}"/>
              </a:ext>
            </a:extLst>
          </p:cNvPr>
          <p:cNvSpPr txBox="1"/>
          <p:nvPr/>
        </p:nvSpPr>
        <p:spPr>
          <a:xfrm>
            <a:off x="7162461" y="5439013"/>
            <a:ext cx="38260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AFM/MFM </a:t>
            </a:r>
            <a:r>
              <a:rPr lang="en-GB" sz="2200" dirty="0" err="1"/>
              <a:t>firmy</a:t>
            </a:r>
            <a:r>
              <a:rPr lang="en-GB" sz="2200" dirty="0"/>
              <a:t> Bruker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8FF240FC-CF40-4F95-9BAA-E2AD0AB9D5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6"/>
          <a:stretch/>
        </p:blipFill>
        <p:spPr>
          <a:xfrm>
            <a:off x="5896918" y="1695385"/>
            <a:ext cx="5157240" cy="355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86E623-9B3C-4BA5-A442-02AF51E74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28" y="-115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3200" dirty="0" err="1"/>
              <a:t>Povrchový</a:t>
            </a:r>
            <a:r>
              <a:rPr lang="en-GB" sz="3200" dirty="0"/>
              <a:t> </a:t>
            </a:r>
            <a:r>
              <a:rPr lang="en-GB" sz="3200" dirty="0" err="1"/>
              <a:t>reliéf</a:t>
            </a:r>
            <a:r>
              <a:rPr lang="en-GB" sz="3200" dirty="0"/>
              <a:t> </a:t>
            </a:r>
            <a:r>
              <a:rPr lang="en-GB" sz="3200" dirty="0" err="1"/>
              <a:t>zdvojčatělého</a:t>
            </a:r>
            <a:r>
              <a:rPr lang="en-GB" sz="3200" dirty="0"/>
              <a:t> </a:t>
            </a:r>
            <a:r>
              <a:rPr lang="en-GB" sz="3200" dirty="0" err="1"/>
              <a:t>vzorku</a:t>
            </a:r>
            <a:endParaRPr lang="en-GB" sz="3200" dirty="0"/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61B605AD-56F8-40C5-8FD9-374B004265E5}"/>
              </a:ext>
            </a:extLst>
          </p:cNvPr>
          <p:cNvSpPr txBox="1"/>
          <p:nvPr/>
        </p:nvSpPr>
        <p:spPr>
          <a:xfrm>
            <a:off x="2023818" y="5846119"/>
            <a:ext cx="19962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Profil</a:t>
            </a:r>
            <a:r>
              <a:rPr lang="en-GB" sz="2200" dirty="0"/>
              <a:t> </a:t>
            </a:r>
            <a:r>
              <a:rPr lang="en-GB" sz="2200" dirty="0" err="1"/>
              <a:t>dvojčat</a:t>
            </a:r>
            <a:endParaRPr lang="en-GB" sz="2200" dirty="0"/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81BAB43B-2790-4C76-86F2-4694014C0DAB}"/>
              </a:ext>
            </a:extLst>
          </p:cNvPr>
          <p:cNvSpPr txBox="1"/>
          <p:nvPr/>
        </p:nvSpPr>
        <p:spPr>
          <a:xfrm>
            <a:off x="4561917" y="2573358"/>
            <a:ext cx="3263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3D </a:t>
            </a:r>
            <a:r>
              <a:rPr lang="en-GB" sz="2200" dirty="0" err="1"/>
              <a:t>vizualizace</a:t>
            </a:r>
            <a:r>
              <a:rPr lang="en-GB" sz="2200" dirty="0"/>
              <a:t> </a:t>
            </a:r>
            <a:r>
              <a:rPr lang="en-GB" sz="2200" dirty="0" err="1"/>
              <a:t>povrchu</a:t>
            </a:r>
            <a:endParaRPr lang="en-GB" sz="2200" dirty="0"/>
          </a:p>
          <a:p>
            <a:endParaRPr lang="en-GB" sz="2200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EC210449-6FB8-4136-9050-091F22E752B8}"/>
              </a:ext>
            </a:extLst>
          </p:cNvPr>
          <p:cNvGrpSpPr/>
          <p:nvPr/>
        </p:nvGrpSpPr>
        <p:grpSpPr>
          <a:xfrm>
            <a:off x="6805227" y="3064188"/>
            <a:ext cx="4204719" cy="3127522"/>
            <a:chOff x="8314647" y="2348160"/>
            <a:chExt cx="3593462" cy="2776868"/>
          </a:xfrm>
        </p:grpSpPr>
        <p:pic>
          <p:nvPicPr>
            <p:cNvPr id="4" name="Grafický objekt 3">
              <a:extLst>
                <a:ext uri="{FF2B5EF4-FFF2-40B4-BE49-F238E27FC236}">
                  <a16:creationId xmlns:a16="http://schemas.microsoft.com/office/drawing/2014/main" id="{16857B15-EB45-470E-BA5F-16C86E7CF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8869002" y="2093424"/>
              <a:ext cx="2111828" cy="3220538"/>
            </a:xfrm>
            <a:prstGeom prst="rect">
              <a:avLst/>
            </a:prstGeom>
          </p:spPr>
        </p:pic>
        <p:cxnSp>
          <p:nvCxnSpPr>
            <p:cNvPr id="6" name="Přímá spojnice 5">
              <a:extLst>
                <a:ext uri="{FF2B5EF4-FFF2-40B4-BE49-F238E27FC236}">
                  <a16:creationId xmlns:a16="http://schemas.microsoft.com/office/drawing/2014/main" id="{8E6413A2-7F12-4A42-8882-7FEB692269F0}"/>
                </a:ext>
              </a:extLst>
            </p:cNvPr>
            <p:cNvCxnSpPr>
              <a:cxnSpLocks/>
            </p:cNvCxnSpPr>
            <p:nvPr/>
          </p:nvCxnSpPr>
          <p:spPr>
            <a:xfrm>
              <a:off x="8324172" y="2696725"/>
              <a:ext cx="358393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0ACB339E-1D7A-4738-A0DA-B8F14E6D8B38}"/>
                    </a:ext>
                  </a:extLst>
                </p:cNvPr>
                <p:cNvSpPr txBox="1"/>
                <p:nvPr/>
              </p:nvSpPr>
              <p:spPr>
                <a:xfrm>
                  <a:off x="10831105" y="2734250"/>
                  <a:ext cx="786418" cy="369332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r>
                    <a:rPr lang="en-GB" dirty="0">
                      <a:ea typeface="Cambria Math" panose="02040503050406030204" pitchFamily="18" charset="0"/>
                    </a:rPr>
                    <a:t>3.4</a:t>
                  </a:r>
                  <a14:m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0ACB339E-1D7A-4738-A0DA-B8F14E6D8B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31105" y="2734250"/>
                  <a:ext cx="786418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6202" t="-8197" b="-245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Ohnutý pruh 21">
              <a:extLst>
                <a:ext uri="{FF2B5EF4-FFF2-40B4-BE49-F238E27FC236}">
                  <a16:creationId xmlns:a16="http://schemas.microsoft.com/office/drawing/2014/main" id="{3ECBDBAB-3200-44F6-928A-758AB8764F4F}"/>
                </a:ext>
              </a:extLst>
            </p:cNvPr>
            <p:cNvSpPr/>
            <p:nvPr/>
          </p:nvSpPr>
          <p:spPr>
            <a:xfrm rot="2633802">
              <a:off x="10380097" y="2348160"/>
              <a:ext cx="1260282" cy="922833"/>
            </a:xfrm>
            <a:prstGeom prst="blockArc">
              <a:avLst>
                <a:gd name="adj1" fmla="val 18352231"/>
                <a:gd name="adj2" fmla="val 21597523"/>
                <a:gd name="adj3" fmla="val 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cxnSp>
          <p:nvCxnSpPr>
            <p:cNvPr id="5" name="Přímá spojnice 4">
              <a:extLst>
                <a:ext uri="{FF2B5EF4-FFF2-40B4-BE49-F238E27FC236}">
                  <a16:creationId xmlns:a16="http://schemas.microsoft.com/office/drawing/2014/main" id="{7F41EAA5-CC59-4A20-8852-66E8D9843AD2}"/>
                </a:ext>
              </a:extLst>
            </p:cNvPr>
            <p:cNvCxnSpPr>
              <a:cxnSpLocks/>
            </p:cNvCxnSpPr>
            <p:nvPr/>
          </p:nvCxnSpPr>
          <p:spPr>
            <a:xfrm>
              <a:off x="9132369" y="2696725"/>
              <a:ext cx="1945843" cy="242830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452ACDB-22BC-4EC6-9648-AD8831682A8E}"/>
              </a:ext>
            </a:extLst>
          </p:cNvPr>
          <p:cNvSpPr txBox="1"/>
          <p:nvPr/>
        </p:nvSpPr>
        <p:spPr>
          <a:xfrm>
            <a:off x="9977982" y="5829914"/>
            <a:ext cx="253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Hranice </a:t>
            </a:r>
            <a:r>
              <a:rPr lang="en-GB" dirty="0" err="1"/>
              <a:t>dvojčatění</a:t>
            </a:r>
            <a:endParaRPr lang="en-GB" dirty="0"/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8F59CAA1-5B52-42C4-A6A9-739AC0A0F83C}"/>
              </a:ext>
            </a:extLst>
          </p:cNvPr>
          <p:cNvSpPr txBox="1"/>
          <p:nvPr/>
        </p:nvSpPr>
        <p:spPr>
          <a:xfrm>
            <a:off x="5996928" y="5805827"/>
            <a:ext cx="43499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/>
              <a:t>Naměřený</a:t>
            </a:r>
            <a:r>
              <a:rPr lang="en-GB" sz="2200" dirty="0"/>
              <a:t> </a:t>
            </a:r>
            <a:r>
              <a:rPr lang="en-GB" sz="2200" dirty="0" err="1"/>
              <a:t>úhel</a:t>
            </a:r>
            <a:r>
              <a:rPr lang="en-GB" sz="2200" dirty="0"/>
              <a:t> </a:t>
            </a:r>
            <a:r>
              <a:rPr lang="en-GB" sz="2200" dirty="0" err="1"/>
              <a:t>mezi</a:t>
            </a:r>
            <a:r>
              <a:rPr lang="en-GB" sz="2200" dirty="0"/>
              <a:t> </a:t>
            </a:r>
            <a:r>
              <a:rPr lang="en-GB" sz="2200" dirty="0" err="1"/>
              <a:t>variantami</a:t>
            </a:r>
            <a:endParaRPr lang="en-GB" sz="2200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0B7CEE2-430B-4768-AA5C-E2C9414591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429" r="7726" b="17853"/>
          <a:stretch/>
        </p:blipFill>
        <p:spPr>
          <a:xfrm>
            <a:off x="3341432" y="991058"/>
            <a:ext cx="5044848" cy="1681825"/>
          </a:xfrm>
          <a:prstGeom prst="rect">
            <a:avLst/>
          </a:prstGeom>
        </p:spPr>
      </p:pic>
      <p:sp>
        <p:nvSpPr>
          <p:cNvPr id="29" name="Zástupný symbol pro zápatí 5">
            <a:extLst>
              <a:ext uri="{FF2B5EF4-FFF2-40B4-BE49-F238E27FC236}">
                <a16:creationId xmlns:a16="http://schemas.microsoft.com/office/drawing/2014/main" id="{0DAA04E7-9FE1-4734-AD43-1BD9A57A4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61917" y="6369797"/>
            <a:ext cx="3173506" cy="365125"/>
          </a:xfrm>
        </p:spPr>
        <p:txBody>
          <a:bodyPr/>
          <a:lstStyle/>
          <a:p>
            <a:r>
              <a:rPr lang="cs-CZ" dirty="0"/>
              <a:t>Středoškolská odborná činnost 2020</a:t>
            </a:r>
          </a:p>
        </p:txBody>
      </p:sp>
      <p:pic>
        <p:nvPicPr>
          <p:cNvPr id="51" name="Obrázek 50">
            <a:extLst>
              <a:ext uri="{FF2B5EF4-FFF2-40B4-BE49-F238E27FC236}">
                <a16:creationId xmlns:a16="http://schemas.microsoft.com/office/drawing/2014/main" id="{CBD94433-D96A-40EC-847F-9BB71821A45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" b="49"/>
          <a:stretch/>
        </p:blipFill>
        <p:spPr>
          <a:xfrm>
            <a:off x="505380" y="3157540"/>
            <a:ext cx="4610432" cy="280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9348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Šablona pro práci" id="{E9ACF355-B523-4978-95F0-FF2226777EC6}" vid="{8C11293C-8D81-426F-A8AC-FF11C43C3C45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pro práci</Template>
  <TotalTime>2066</TotalTime>
  <Words>457</Words>
  <Application>Microsoft Office PowerPoint</Application>
  <PresentationFormat>Širokoúhlá obrazovka</PresentationFormat>
  <Paragraphs>129</Paragraphs>
  <Slides>18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6" baseType="lpstr">
      <vt:lpstr>Calibri Light</vt:lpstr>
      <vt:lpstr>Times New Roman</vt:lpstr>
      <vt:lpstr>Arial</vt:lpstr>
      <vt:lpstr>Bebas</vt:lpstr>
      <vt:lpstr>Calibri</vt:lpstr>
      <vt:lpstr>Arial Black</vt:lpstr>
      <vt:lpstr>Cambria Math</vt:lpstr>
      <vt:lpstr>Motiv Office</vt:lpstr>
      <vt:lpstr> Šimon Sukup Arcibiskupské gymnázium v Kroměříži Zlínský kraj</vt:lpstr>
      <vt:lpstr>Prezentace aplikace PowerPoint</vt:lpstr>
      <vt:lpstr>Prezentace aplikace PowerPoint</vt:lpstr>
      <vt:lpstr>Osnova</vt:lpstr>
      <vt:lpstr>Použitá zařízení</vt:lpstr>
      <vt:lpstr>Mechanická měření</vt:lpstr>
      <vt:lpstr>Jemně zdvojčatělá struktura</vt:lpstr>
      <vt:lpstr>Měření na AFM/MFM </vt:lpstr>
      <vt:lpstr>Povrchový reliéf zdvojčatělého vzorku</vt:lpstr>
      <vt:lpstr>SEM-metoda EDS</vt:lpstr>
      <vt:lpstr>Mechanická a magnetická měření</vt:lpstr>
      <vt:lpstr>Prezentace aplikace PowerPoint</vt:lpstr>
      <vt:lpstr>Peristaltická mikropumpa na bázi MIR</vt:lpstr>
      <vt:lpstr>Závěr – přínos práce</vt:lpstr>
      <vt:lpstr>Děkuji za pozornost</vt:lpstr>
      <vt:lpstr>Prezentace aplikace PowerPoint</vt:lpstr>
      <vt:lpstr>Vývoj pumpy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práce: Jméno: Škola: Kraj:</dc:title>
  <dc:creator>Petr Mazouch</dc:creator>
  <cp:lastModifiedBy>Šimon Sukup</cp:lastModifiedBy>
  <cp:revision>83</cp:revision>
  <dcterms:created xsi:type="dcterms:W3CDTF">2020-03-21T20:56:17Z</dcterms:created>
  <dcterms:modified xsi:type="dcterms:W3CDTF">2020-05-22T14:45:47Z</dcterms:modified>
</cp:coreProperties>
</file>